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75" r:id="rId2"/>
    <p:sldMasterId id="2147483655" r:id="rId3"/>
    <p:sldMasterId id="2147483671" r:id="rId4"/>
    <p:sldMasterId id="2147483658" r:id="rId5"/>
    <p:sldMasterId id="2147483661" r:id="rId6"/>
    <p:sldMasterId id="2147483666" r:id="rId7"/>
    <p:sldMasterId id="2147483677" r:id="rId8"/>
    <p:sldMasterId id="2147483687" r:id="rId9"/>
  </p:sldMasterIdLst>
  <p:notesMasterIdLst>
    <p:notesMasterId r:id="rId35"/>
  </p:notesMasterIdLst>
  <p:handoutMasterIdLst>
    <p:handoutMasterId r:id="rId36"/>
  </p:handoutMasterIdLst>
  <p:sldIdLst>
    <p:sldId id="257" r:id="rId10"/>
    <p:sldId id="263" r:id="rId11"/>
    <p:sldId id="271" r:id="rId12"/>
    <p:sldId id="287" r:id="rId13"/>
    <p:sldId id="281" r:id="rId14"/>
    <p:sldId id="294" r:id="rId15"/>
    <p:sldId id="284" r:id="rId16"/>
    <p:sldId id="285" r:id="rId17"/>
    <p:sldId id="286" r:id="rId18"/>
    <p:sldId id="288" r:id="rId19"/>
    <p:sldId id="289" r:id="rId20"/>
    <p:sldId id="290" r:id="rId21"/>
    <p:sldId id="282" r:id="rId22"/>
    <p:sldId id="295" r:id="rId23"/>
    <p:sldId id="291" r:id="rId24"/>
    <p:sldId id="283" r:id="rId25"/>
    <p:sldId id="292" r:id="rId26"/>
    <p:sldId id="293" r:id="rId27"/>
    <p:sldId id="278" r:id="rId28"/>
    <p:sldId id="275" r:id="rId29"/>
    <p:sldId id="276" r:id="rId30"/>
    <p:sldId id="280" r:id="rId31"/>
    <p:sldId id="279" r:id="rId32"/>
    <p:sldId id="277" r:id="rId33"/>
    <p:sldId id="258"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0" autoAdjust="0"/>
    <p:restoredTop sz="82878" autoAdjust="0"/>
  </p:normalViewPr>
  <p:slideViewPr>
    <p:cSldViewPr snapToGrid="0" snapToObjects="1">
      <p:cViewPr varScale="1">
        <p:scale>
          <a:sx n="89" d="100"/>
          <a:sy n="89" d="100"/>
        </p:scale>
        <p:origin x="468"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450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1"/>
            <a:ext cx="3038475" cy="464506"/>
          </a:xfrm>
          <a:prstGeom prst="rect">
            <a:avLst/>
          </a:prstGeom>
        </p:spPr>
        <p:txBody>
          <a:bodyPr vert="horz" lIns="91440" tIns="45720" rIns="91440" bIns="45720" rtlCol="0"/>
          <a:lstStyle>
            <a:lvl1pPr algn="r">
              <a:defRPr sz="1200"/>
            </a:lvl1pPr>
          </a:lstStyle>
          <a:p>
            <a:fld id="{66289CA6-E358-4825-8219-AF5FA8BE7B65}" type="datetimeFigureOut">
              <a:rPr lang="en-US" smtClean="0"/>
              <a:t>6/4/2018</a:t>
            </a:fld>
            <a:endParaRPr lang="en-US"/>
          </a:p>
        </p:txBody>
      </p:sp>
      <p:sp>
        <p:nvSpPr>
          <p:cNvPr id="4" name="Footer Placeholder 3"/>
          <p:cNvSpPr>
            <a:spLocks noGrp="1"/>
          </p:cNvSpPr>
          <p:nvPr>
            <p:ph type="ftr" sz="quarter" idx="2"/>
          </p:nvPr>
        </p:nvSpPr>
        <p:spPr>
          <a:xfrm>
            <a:off x="2" y="8830322"/>
            <a:ext cx="3038475" cy="4645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30322"/>
            <a:ext cx="3038475" cy="464506"/>
          </a:xfrm>
          <a:prstGeom prst="rect">
            <a:avLst/>
          </a:prstGeom>
        </p:spPr>
        <p:txBody>
          <a:bodyPr vert="horz" lIns="91440" tIns="45720" rIns="91440" bIns="45720" rtlCol="0" anchor="b"/>
          <a:lstStyle>
            <a:lvl1pPr algn="r">
              <a:defRPr sz="1200"/>
            </a:lvl1pPr>
          </a:lstStyle>
          <a:p>
            <a:fld id="{414A4646-087D-40DA-B9B8-4C965ABCB89D}" type="slidenum">
              <a:rPr lang="en-US" smtClean="0"/>
              <a:t>‹#›</a:t>
            </a:fld>
            <a:endParaRPr lang="en-US"/>
          </a:p>
        </p:txBody>
      </p:sp>
    </p:spTree>
    <p:extLst>
      <p:ext uri="{BB962C8B-B14F-4D97-AF65-F5344CB8AC3E}">
        <p14:creationId xmlns:p14="http://schemas.microsoft.com/office/powerpoint/2010/main" val="1173859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616" tIns="46808" rIns="93616" bIns="46808" rtlCol="0"/>
          <a:lstStyle>
            <a:lvl1pPr algn="r">
              <a:defRPr sz="1200"/>
            </a:lvl1pPr>
          </a:lstStyle>
          <a:p>
            <a:fld id="{85471D82-F615-4492-8008-E15AB0824D79}" type="datetimeFigureOut">
              <a:rPr lang="en-US" smtClean="0"/>
              <a:t>6/4/2018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616" tIns="46808" rIns="93616" bIns="468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616" tIns="46808" rIns="93616" bIns="4680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616" tIns="46808" rIns="93616" bIns="46808" rtlCol="0" anchor="b"/>
          <a:lstStyle>
            <a:lvl1pPr algn="r">
              <a:defRPr sz="1200"/>
            </a:lvl1pPr>
          </a:lstStyle>
          <a:p>
            <a:fld id="{55020C2B-092D-471D-A03D-8FD49469D1E3}" type="slidenum">
              <a:rPr lang="en-US" smtClean="0"/>
              <a:t>‹#›</a:t>
            </a:fld>
            <a:endParaRPr lang="en-US"/>
          </a:p>
        </p:txBody>
      </p:sp>
    </p:spTree>
    <p:extLst>
      <p:ext uri="{BB962C8B-B14F-4D97-AF65-F5344CB8AC3E}">
        <p14:creationId xmlns:p14="http://schemas.microsoft.com/office/powerpoint/2010/main" val="76831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1</a:t>
            </a:fld>
            <a:endParaRPr lang="en-US"/>
          </a:p>
        </p:txBody>
      </p:sp>
    </p:spTree>
    <p:extLst>
      <p:ext uri="{BB962C8B-B14F-4D97-AF65-F5344CB8AC3E}">
        <p14:creationId xmlns:p14="http://schemas.microsoft.com/office/powerpoint/2010/main" val="18304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Gallery – this is where</a:t>
            </a:r>
            <a:r>
              <a:rPr lang="en-US" baseline="0" dirty="0"/>
              <a:t> your photos will automatically save to after you take them. This is where you can review or send photos to other people</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24</a:t>
            </a:fld>
            <a:endParaRPr lang="en-US"/>
          </a:p>
        </p:txBody>
      </p:sp>
    </p:spTree>
    <p:extLst>
      <p:ext uri="{BB962C8B-B14F-4D97-AF65-F5344CB8AC3E}">
        <p14:creationId xmlns:p14="http://schemas.microsoft.com/office/powerpoint/2010/main" val="372987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25</a:t>
            </a:fld>
            <a:endParaRPr lang="en-US"/>
          </a:p>
        </p:txBody>
      </p:sp>
    </p:spTree>
    <p:extLst>
      <p:ext uri="{BB962C8B-B14F-4D97-AF65-F5344CB8AC3E}">
        <p14:creationId xmlns:p14="http://schemas.microsoft.com/office/powerpoint/2010/main" val="10850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2</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Selfie</a:t>
            </a:r>
            <a:r>
              <a:rPr lang="en-US" dirty="0"/>
              <a:t> lens</a:t>
            </a:r>
          </a:p>
          <a:p>
            <a:r>
              <a:rPr lang="en-US" dirty="0"/>
              <a:t>Everyone else lens</a:t>
            </a:r>
          </a:p>
          <a:p>
            <a:endParaRPr lang="en-US" dirty="0"/>
          </a:p>
          <a:p>
            <a:r>
              <a:rPr lang="en-US" dirty="0"/>
              <a:t>TIP: Keep it clean.</a:t>
            </a:r>
            <a:r>
              <a:rPr lang="en-US" baseline="0" dirty="0"/>
              <a:t> Make sure to regularly wipe off your lens to make sure your getting a clear image</a:t>
            </a:r>
          </a:p>
          <a:p>
            <a:endParaRPr lang="en-US" baseline="0" dirty="0"/>
          </a:p>
          <a:p>
            <a:r>
              <a:rPr lang="en-US" baseline="0" dirty="0"/>
              <a:t>Help them find the app on their phone, either on home screen or in the apps. Help them move it for easier access.</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3</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HDR, as its name implies, is a method that aims to add more "dynamic range" to photographs, where dynamic range is the ratio of light to dark in a photograph. Instead of just taking one photo, HDR uses three photos, taken at different exposures. You can then use image editing software to put those three images together and highlight the best parts of each photo. In the case of HDR on smartphones, your phone does all the work for you—just snap your picture and it'll spit out one regular photo and one HDR photo. The result is something that should look more like what your eyes see, rather than what your camera sees.</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10</a:t>
            </a:fld>
            <a:endParaRPr lang="en-US"/>
          </a:p>
        </p:txBody>
      </p:sp>
    </p:spTree>
    <p:extLst>
      <p:ext uri="{BB962C8B-B14F-4D97-AF65-F5344CB8AC3E}">
        <p14:creationId xmlns:p14="http://schemas.microsoft.com/office/powerpoint/2010/main" val="55720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13</a:t>
            </a:fld>
            <a:endParaRPr lang="en-US"/>
          </a:p>
        </p:txBody>
      </p:sp>
    </p:spTree>
    <p:extLst>
      <p:ext uri="{BB962C8B-B14F-4D97-AF65-F5344CB8AC3E}">
        <p14:creationId xmlns:p14="http://schemas.microsoft.com/office/powerpoint/2010/main" val="255206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Settings</a:t>
            </a:r>
          </a:p>
          <a:p>
            <a:pPr marL="171450" indent="-171450">
              <a:buFont typeface="Arial" pitchFamily="34" charset="0"/>
              <a:buChar char="•"/>
            </a:pPr>
            <a:r>
              <a:rPr lang="en-US" dirty="0"/>
              <a:t>Picture</a:t>
            </a:r>
            <a:r>
              <a:rPr lang="en-US" baseline="0" dirty="0"/>
              <a:t> size</a:t>
            </a:r>
          </a:p>
          <a:p>
            <a:pPr marL="171450" indent="-171450">
              <a:buFont typeface="Arial" pitchFamily="34" charset="0"/>
              <a:buChar char="•"/>
            </a:pPr>
            <a:r>
              <a:rPr lang="en-US" baseline="0" dirty="0"/>
              <a:t>Flash</a:t>
            </a:r>
          </a:p>
          <a:p>
            <a:pPr marL="171450" indent="-171450">
              <a:buFont typeface="Arial" pitchFamily="34" charset="0"/>
              <a:buChar char="•"/>
            </a:pPr>
            <a:r>
              <a:rPr lang="en-US" baseline="0" dirty="0"/>
              <a:t>Timer</a:t>
            </a:r>
          </a:p>
          <a:p>
            <a:pPr marL="171450" indent="-171450">
              <a:buFont typeface="Arial" pitchFamily="34" charset="0"/>
              <a:buChar char="•"/>
            </a:pPr>
            <a:r>
              <a:rPr lang="en-US" baseline="0" dirty="0"/>
              <a:t>HDR – High dynamic imaging – helps users to reproduce better dynamic range of luminosity than with standard digital one.</a:t>
            </a:r>
          </a:p>
          <a:p>
            <a:pPr marL="171450" indent="-171450">
              <a:buFont typeface="Arial" pitchFamily="34" charset="0"/>
              <a:buChar char="•"/>
            </a:pPr>
            <a:r>
              <a:rPr lang="en-US" baseline="0" dirty="0"/>
              <a:t>Effects – next slide</a:t>
            </a:r>
          </a:p>
          <a:p>
            <a:pPr marL="171450" indent="-171450">
              <a:buFont typeface="Arial" pitchFamily="34" charset="0"/>
              <a:buChar char="•"/>
            </a:pPr>
            <a:r>
              <a:rPr lang="en-US" baseline="0" dirty="0"/>
              <a:t>Arrow hides menu</a:t>
            </a:r>
          </a:p>
          <a:p>
            <a:pPr marL="171450" indent="-171450">
              <a:buFont typeface="Arial" pitchFamily="34" charset="0"/>
              <a:buChar char="•"/>
            </a:pPr>
            <a:endParaRPr lang="en-US" baseline="0" dirty="0"/>
          </a:p>
          <a:p>
            <a:pPr marL="171450" indent="-171450">
              <a:buFont typeface="Arial" pitchFamily="34" charset="0"/>
              <a:buChar char="•"/>
            </a:pPr>
            <a:r>
              <a:rPr lang="en-US" baseline="0" dirty="0"/>
              <a:t>Mode next slide</a:t>
            </a:r>
          </a:p>
          <a:p>
            <a:pPr marL="171450" indent="-171450">
              <a:buFont typeface="Arial" pitchFamily="34" charset="0"/>
              <a:buChar char="•"/>
            </a:pPr>
            <a:r>
              <a:rPr lang="en-US" baseline="0" dirty="0"/>
              <a:t>Lens select</a:t>
            </a:r>
          </a:p>
          <a:p>
            <a:pPr marL="171450" indent="-171450">
              <a:buFont typeface="Arial" pitchFamily="34" charset="0"/>
              <a:buChar char="•"/>
            </a:pPr>
            <a:r>
              <a:rPr lang="en-US" baseline="0" dirty="0"/>
              <a:t>Capture</a:t>
            </a:r>
          </a:p>
          <a:p>
            <a:pPr marL="171450" indent="-171450">
              <a:buFont typeface="Arial" pitchFamily="34" charset="0"/>
              <a:buChar char="•"/>
            </a:pPr>
            <a:r>
              <a:rPr lang="en-US" baseline="0" dirty="0"/>
              <a:t>Record video</a:t>
            </a:r>
          </a:p>
          <a:p>
            <a:pPr marL="171450" indent="-171450">
              <a:buFont typeface="Arial" pitchFamily="34" charset="0"/>
              <a:buChar char="•"/>
            </a:pPr>
            <a:r>
              <a:rPr lang="en-US" baseline="0" dirty="0"/>
              <a:t>gallery</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20</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Effects – next slide</a:t>
            </a:r>
          </a:p>
          <a:p>
            <a:pPr marL="628650" lvl="1" indent="-171450">
              <a:buFont typeface="Arial" pitchFamily="34" charset="0"/>
              <a:buChar char="•"/>
            </a:pPr>
            <a:r>
              <a:rPr lang="en-US" baseline="0" dirty="0"/>
              <a:t>Basically filters</a:t>
            </a:r>
          </a:p>
          <a:p>
            <a:pPr marL="628650" lvl="1" indent="-171450">
              <a:buFont typeface="Arial" pitchFamily="34" charset="0"/>
              <a:buChar char="•"/>
            </a:pPr>
            <a:endParaRPr lang="en-US" baseline="0" dirty="0"/>
          </a:p>
          <a:p>
            <a:pPr marL="171450" indent="-171450">
              <a:buFont typeface="Arial" pitchFamily="34" charset="0"/>
              <a:buChar char="•"/>
            </a:pPr>
            <a:r>
              <a:rPr lang="en-US" baseline="0" dirty="0"/>
              <a:t>Mode</a:t>
            </a:r>
          </a:p>
          <a:p>
            <a:pPr marL="628650" lvl="1" indent="-171450">
              <a:buFont typeface="Arial" pitchFamily="34" charset="0"/>
              <a:buChar char="•"/>
            </a:pPr>
            <a:r>
              <a:rPr lang="en-US" baseline="0" dirty="0"/>
              <a:t>Makes it more similar to a manual camera (too advanced for me to cover)</a:t>
            </a:r>
          </a:p>
        </p:txBody>
      </p:sp>
      <p:sp>
        <p:nvSpPr>
          <p:cNvPr id="4" name="Slide Number Placeholder 3"/>
          <p:cNvSpPr>
            <a:spLocks noGrp="1"/>
          </p:cNvSpPr>
          <p:nvPr>
            <p:ph type="sldNum" sz="quarter" idx="10"/>
          </p:nvPr>
        </p:nvSpPr>
        <p:spPr/>
        <p:txBody>
          <a:bodyPr/>
          <a:lstStyle/>
          <a:p>
            <a:fld id="{55020C2B-092D-471D-A03D-8FD49469D1E3}" type="slidenum">
              <a:rPr lang="en-US" smtClean="0"/>
              <a:t>21</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Effects – next slide</a:t>
            </a:r>
          </a:p>
          <a:p>
            <a:pPr marL="628650" lvl="1" indent="-171450">
              <a:buFont typeface="Arial" pitchFamily="34" charset="0"/>
              <a:buChar char="•"/>
            </a:pPr>
            <a:r>
              <a:rPr lang="en-US" baseline="0" dirty="0"/>
              <a:t>Basically filters</a:t>
            </a:r>
          </a:p>
          <a:p>
            <a:pPr marL="628650" lvl="1" indent="-171450">
              <a:buFont typeface="Arial" pitchFamily="34" charset="0"/>
              <a:buChar char="•"/>
            </a:pPr>
            <a:endParaRPr lang="en-US" baseline="0" dirty="0"/>
          </a:p>
          <a:p>
            <a:pPr marL="171450" indent="-171450">
              <a:buFont typeface="Arial" pitchFamily="34" charset="0"/>
              <a:buChar char="•"/>
            </a:pPr>
            <a:r>
              <a:rPr lang="en-US" baseline="0" dirty="0"/>
              <a:t>Mode</a:t>
            </a:r>
          </a:p>
          <a:p>
            <a:pPr marL="628650" lvl="1" indent="-171450">
              <a:buFont typeface="Arial" pitchFamily="34" charset="0"/>
              <a:buChar char="•"/>
            </a:pPr>
            <a:r>
              <a:rPr lang="en-US" baseline="0" dirty="0"/>
              <a:t>Makes it more similar to a manual camera (too advanced for me to cover)</a:t>
            </a:r>
          </a:p>
        </p:txBody>
      </p:sp>
      <p:sp>
        <p:nvSpPr>
          <p:cNvPr id="4" name="Slide Number Placeholder 3"/>
          <p:cNvSpPr>
            <a:spLocks noGrp="1"/>
          </p:cNvSpPr>
          <p:nvPr>
            <p:ph type="sldNum" sz="quarter" idx="10"/>
          </p:nvPr>
        </p:nvSpPr>
        <p:spPr/>
        <p:txBody>
          <a:bodyPr/>
          <a:lstStyle/>
          <a:p>
            <a:fld id="{55020C2B-092D-471D-A03D-8FD49469D1E3}" type="slidenum">
              <a:rPr lang="en-US" smtClean="0"/>
              <a:t>22</a:t>
            </a:fld>
            <a:endParaRPr lang="en-US"/>
          </a:p>
        </p:txBody>
      </p:sp>
    </p:spTree>
    <p:extLst>
      <p:ext uri="{BB962C8B-B14F-4D97-AF65-F5344CB8AC3E}">
        <p14:creationId xmlns:p14="http://schemas.microsoft.com/office/powerpoint/2010/main" val="175616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A microfiber cloth is good for wiping away fingerprints and body oils, or you can get serious and use a cleaning fluid designed for electronic screens.</a:t>
            </a:r>
          </a:p>
          <a:p>
            <a:pPr marL="228600" indent="-228600">
              <a:buAutoNum type="arabicPeriod"/>
            </a:pPr>
            <a:r>
              <a:rPr lang="en-US" sz="1200" b="0" i="0" kern="1200" dirty="0">
                <a:solidFill>
                  <a:schemeClr val="tx1"/>
                </a:solidFill>
                <a:effectLst/>
                <a:latin typeface="+mn-lt"/>
                <a:ea typeface="+mn-ea"/>
                <a:cs typeface="+mn-cs"/>
              </a:rPr>
              <a:t>Never point your camera at the light. Try to have the lighting behind you and above you, ideally pointing towards whatever it is you're taking a picture of. Often times that's not possible (especially indoors) but you should still move your feet and try the best angle you can use if possible.</a:t>
            </a:r>
          </a:p>
          <a:p>
            <a:pPr marL="228600" indent="-228600">
              <a:buAutoNum type="arabicPeriod"/>
            </a:pPr>
            <a:r>
              <a:rPr lang="en-US" sz="1200" b="0" i="0" kern="1200" dirty="0">
                <a:solidFill>
                  <a:schemeClr val="tx1"/>
                </a:solidFill>
                <a:effectLst/>
                <a:latin typeface="+mn-lt"/>
                <a:ea typeface="+mn-ea"/>
                <a:cs typeface="+mn-cs"/>
              </a:rPr>
              <a:t>Since you can erase things when you're done, take a bunch of pictures and go back later and find the "best" one. You will be surprised how much difference there can be from one shot to the next, even when you're </a:t>
            </a:r>
            <a:r>
              <a:rPr lang="en-US" sz="1200" b="0" i="1" kern="1200" dirty="0">
                <a:solidFill>
                  <a:schemeClr val="tx1"/>
                </a:solidFill>
                <a:effectLst/>
                <a:latin typeface="+mn-lt"/>
                <a:ea typeface="+mn-ea"/>
                <a:cs typeface="+mn-cs"/>
              </a:rPr>
              <a:t>sure</a:t>
            </a:r>
            <a:r>
              <a:rPr lang="en-US" sz="1200" b="0" i="0" kern="1200" dirty="0">
                <a:solidFill>
                  <a:schemeClr val="tx1"/>
                </a:solidFill>
                <a:effectLst/>
                <a:latin typeface="+mn-lt"/>
                <a:ea typeface="+mn-ea"/>
                <a:cs typeface="+mn-cs"/>
              </a:rPr>
              <a:t> you were still and the light didn't change.</a:t>
            </a:r>
          </a:p>
          <a:p>
            <a:pPr marL="228600" indent="-228600">
              <a:buAutoNum type="arabicPeriod"/>
            </a:pPr>
            <a:r>
              <a:rPr lang="en-US" sz="1200" b="0" i="0" kern="1200" dirty="0">
                <a:solidFill>
                  <a:schemeClr val="tx1"/>
                </a:solidFill>
                <a:effectLst/>
                <a:latin typeface="+mn-lt"/>
                <a:ea typeface="+mn-ea"/>
                <a:cs typeface="+mn-cs"/>
              </a:rPr>
              <a:t>Shooting a sunset from the balcony? There's a mode for that. Same goes for portraits, or close-ups. Since there are few (if any) actual moving parts in a smartphone camera, software adjustments are used to make all the difference. Learn the different shooting modes for your phone (and your favorite camera app) and always use the one that suits things the best.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in doubt, Auto is probably your best bet until you learn about using manual controls.</a:t>
            </a:r>
          </a:p>
          <a:p>
            <a:pPr marL="228600" indent="-228600">
              <a:buAutoNum type="arabicPeriod"/>
            </a:pPr>
            <a:r>
              <a:rPr lang="en-US" sz="1200" b="0" i="0" kern="1200" dirty="0">
                <a:solidFill>
                  <a:schemeClr val="tx1"/>
                </a:solidFill>
                <a:effectLst/>
                <a:latin typeface="+mn-lt"/>
                <a:ea typeface="+mn-ea"/>
                <a:cs typeface="+mn-cs"/>
              </a:rPr>
              <a:t>Your smartphone camera has no optical (using the lens) zoom. Instead, when you use the zoom feature, it's doing the same thing as blowing an image up in an editor and cropping out the edge. This generally makes for grainy, pixelated pictures that you won't want to share with anyone.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you need to get a closer view of that thing your photographing, moving closer to it is </a:t>
            </a:r>
            <a:r>
              <a:rPr lang="en-US" sz="1200" b="0" i="1" kern="1200" dirty="0">
                <a:solidFill>
                  <a:schemeClr val="tx1"/>
                </a:solidFill>
                <a:effectLst/>
                <a:latin typeface="+mn-lt"/>
                <a:ea typeface="+mn-ea"/>
                <a:cs typeface="+mn-cs"/>
              </a:rPr>
              <a:t>always</a:t>
            </a:r>
            <a:r>
              <a:rPr lang="en-US" sz="1200" b="0" i="0" kern="1200" dirty="0">
                <a:solidFill>
                  <a:schemeClr val="tx1"/>
                </a:solidFill>
                <a:effectLst/>
                <a:latin typeface="+mn-lt"/>
                <a:ea typeface="+mn-ea"/>
                <a:cs typeface="+mn-cs"/>
              </a:rPr>
              <a:t> better than using your zoom. Always.</a:t>
            </a:r>
          </a:p>
          <a:p>
            <a:pPr marL="228600" indent="-228600">
              <a:buAutoNum type="arabicPeriod"/>
            </a:pPr>
            <a:r>
              <a:rPr lang="en-US" sz="1200" b="0" i="0" kern="1200" dirty="0">
                <a:solidFill>
                  <a:schemeClr val="tx1"/>
                </a:solidFill>
                <a:effectLst/>
                <a:latin typeface="+mn-lt"/>
                <a:ea typeface="+mn-ea"/>
                <a:cs typeface="+mn-cs"/>
              </a:rPr>
              <a:t>The camera flash in our smartphones is getting better, but they are still best left turned off or used for a flashlight. They sit too close to the sensor and create harsh, washed out pictures with vampires in them.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Sometimes you </a:t>
            </a:r>
            <a:r>
              <a:rPr lang="en-US" sz="1200" b="0" i="1" kern="1200" dirty="0">
                <a:solidFill>
                  <a:schemeClr val="tx1"/>
                </a:solidFill>
                <a:effectLst/>
                <a:latin typeface="+mn-lt"/>
                <a:ea typeface="+mn-ea"/>
                <a:cs typeface="+mn-cs"/>
              </a:rPr>
              <a:t>have</a:t>
            </a:r>
            <a:r>
              <a:rPr lang="en-US" sz="1200" b="0" i="0" kern="1200" dirty="0">
                <a:solidFill>
                  <a:schemeClr val="tx1"/>
                </a:solidFill>
                <a:effectLst/>
                <a:latin typeface="+mn-lt"/>
                <a:ea typeface="+mn-ea"/>
                <a:cs typeface="+mn-cs"/>
              </a:rPr>
              <a:t> to use it, and sometimes it works fine, but most times you'll not like what you see when you use it.</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23</a:t>
            </a:fld>
            <a:endParaRPr lang="en-US"/>
          </a:p>
        </p:txBody>
      </p:sp>
    </p:spTree>
    <p:extLst>
      <p:ext uri="{BB962C8B-B14F-4D97-AF65-F5344CB8AC3E}">
        <p14:creationId xmlns:p14="http://schemas.microsoft.com/office/powerpoint/2010/main" val="147377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whit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p:cNvSpPr>
            <a:spLocks noGrp="1"/>
          </p:cNvSpPr>
          <p:nvPr>
            <p:ph type="body" sz="quarter" idx="11"/>
          </p:nvPr>
        </p:nvSpPr>
        <p:spPr>
          <a:xfrm>
            <a:off x="1371600" y="1828800"/>
            <a:ext cx="6773917" cy="1430337"/>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63646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white">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426254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162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on teal">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98446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teal">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895997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 teal: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623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539374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 seafoam">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26204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 seafoam: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410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on red">
    <p:bg>
      <p:bgPr>
        <a:solidFill>
          <a:schemeClr val="accent2"/>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213109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 red">
    <p:bg>
      <p:bgPr>
        <a:solidFill>
          <a:schemeClr val="accent2"/>
        </a:solidFill>
        <a:effectLst/>
      </p:bgPr>
    </p:bg>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07071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 red: no heading">
    <p:bg>
      <p:bgPr>
        <a:solidFill>
          <a:schemeClr val="accent2"/>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645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a:t>Click to edit Master text styles</a:t>
            </a:r>
          </a:p>
        </p:txBody>
      </p:sp>
    </p:spTree>
    <p:extLst>
      <p:ext uri="{BB962C8B-B14F-4D97-AF65-F5344CB8AC3E}">
        <p14:creationId xmlns:p14="http://schemas.microsoft.com/office/powerpoint/2010/main" val="3813740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71600" y="5486400"/>
            <a:ext cx="5707062" cy="317500"/>
          </a:xfrm>
          <a:prstGeom prst="rect">
            <a:avLst/>
          </a:prstGeom>
        </p:spPr>
        <p:txBody>
          <a:bodyPr vert="horz"/>
          <a:lstStyle/>
          <a:p>
            <a:pPr lvl="0"/>
            <a:r>
              <a:rPr lang="en-US" dirty="0"/>
              <a:t>Click to edit Master text styles</a:t>
            </a:r>
          </a:p>
        </p:txBody>
      </p:sp>
    </p:spTree>
    <p:extLst>
      <p:ext uri="{BB962C8B-B14F-4D97-AF65-F5344CB8AC3E}">
        <p14:creationId xmlns:p14="http://schemas.microsoft.com/office/powerpoint/2010/main" val="3868187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a:t>Click to edit Master text styles</a:t>
            </a:r>
          </a:p>
        </p:txBody>
      </p:sp>
    </p:spTree>
    <p:extLst>
      <p:ext uri="{BB962C8B-B14F-4D97-AF65-F5344CB8AC3E}">
        <p14:creationId xmlns:p14="http://schemas.microsoft.com/office/powerpoint/2010/main" val="391128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9497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1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621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621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17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106434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22.xml"/><Relationship Id="rId4"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9.xml"/><Relationship Id="rId1" Type="http://schemas.openxmlformats.org/officeDocument/2006/relationships/slideLayout" Target="../slideLayouts/slideLayout23.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PL Logo web teal.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6047" y="456257"/>
            <a:ext cx="2139509" cy="1042812"/>
          </a:xfrm>
          <a:prstGeom prst="rect">
            <a:avLst/>
          </a:prstGeom>
        </p:spPr>
      </p:pic>
    </p:spTree>
    <p:extLst>
      <p:ext uri="{BB962C8B-B14F-4D97-AF65-F5344CB8AC3E}">
        <p14:creationId xmlns:p14="http://schemas.microsoft.com/office/powerpoint/2010/main" val="3224715410"/>
      </p:ext>
    </p:extLst>
  </p:cSld>
  <p:clrMap bg1="lt1" tx1="dk1" bg2="lt2" tx2="dk2" accent1="accent1" accent2="accent2" accent3="accent3" accent4="accent4" accent5="accent5" accent6="accent6" hlink="hlink" folHlink="folHlink"/>
  <p:sldLayoutIdLst>
    <p:sldLayoutId id="2147483665" r:id="rId1"/>
    <p:sldLayoutId id="2147483683" r:id="rId2"/>
    <p:sldLayoutId id="2147483684" r:id="rId3"/>
    <p:sldLayoutId id="2147483685" r:id="rId4"/>
    <p:sldLayoutId id="2147483686" r:id="rId5"/>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626047" y="456257"/>
            <a:ext cx="2139509" cy="1050304"/>
          </a:xfrm>
          <a:prstGeom prst="rect">
            <a:avLst/>
          </a:prstGeom>
        </p:spPr>
      </p:pic>
    </p:spTree>
    <p:extLst>
      <p:ext uri="{BB962C8B-B14F-4D97-AF65-F5344CB8AC3E}">
        <p14:creationId xmlns:p14="http://schemas.microsoft.com/office/powerpoint/2010/main" val="1306327663"/>
      </p:ext>
    </p:extLst>
  </p:cSld>
  <p:clrMap bg1="dk1" tx1="lt1" bg2="dk2" tx2="lt2" accent1="accent1" accent2="accent2" accent3="accent3" accent4="accent4" accent5="accent5" accent6="accent6" hlink="hlink" folHlink="folHlink"/>
  <p:sldLayoutIdLst>
    <p:sldLayoutId id="2147483676" r:id="rId1"/>
    <p:sldLayoutId id="2147483681" r:id="rId2"/>
    <p:sldLayoutId id="2147483682" r:id="rId3"/>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7921530" y="5289706"/>
            <a:ext cx="765449" cy="1148173"/>
          </a:xfrm>
          <a:prstGeom prst="rect">
            <a:avLst/>
          </a:prstGeom>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spTree>
    <p:extLst>
      <p:ext uri="{BB962C8B-B14F-4D97-AF65-F5344CB8AC3E}">
        <p14:creationId xmlns:p14="http://schemas.microsoft.com/office/powerpoint/2010/main" val="1164564799"/>
      </p:ext>
    </p:extLst>
  </p:cSld>
  <p:clrMap bg1="lt1" tx1="dk1" bg2="lt2" tx2="dk2" accent1="accent1" accent2="accent2" accent3="accent3" accent4="accent4" accent5="accent5" accent6="accent6" hlink="hlink" folHlink="folHlink"/>
  <p:sldLayoutIdLst>
    <p:sldLayoutId id="2147483679" r:id="rId1"/>
    <p:sldLayoutId id="2147483656" r:id="rId2"/>
    <p:sldLayoutId id="2147483657"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10418777"/>
      </p:ext>
    </p:extLst>
  </p:cSld>
  <p:clrMap bg1="dk1" tx1="lt1" bg2="dk2" tx2="lt2" accent1="accent1" accent2="accent2" accent3="accent3" accent4="accent4" accent5="accent5" accent6="accent6" hlink="hlink" folHlink="folHlink"/>
  <p:sldLayoutIdLst>
    <p:sldLayoutId id="2147483673" r:id="rId1"/>
    <p:sldLayoutId id="2147483672" r:id="rId2"/>
    <p:sldLayoutId id="2147483674"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1724123529"/>
      </p:ext>
    </p:extLst>
  </p:cSld>
  <p:clrMap bg1="dk1" tx1="lt1" bg2="dk2" tx2="lt2" accent1="accent1" accent2="accent2" accent3="accent3" accent4="accent4" accent5="accent5" accent6="accent6" hlink="hlink" folHlink="folHlink"/>
  <p:sldLayoutIdLst>
    <p:sldLayoutId id="2147483669" r:id="rId1"/>
    <p:sldLayoutId id="2147483659" r:id="rId2"/>
    <p:sldLayoutId id="2147483660"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701860242"/>
      </p:ext>
    </p:extLst>
  </p:cSld>
  <p:clrMap bg1="dk1" tx1="lt1" bg2="dk2" tx2="lt2" accent1="accent1" accent2="accent2" accent3="accent3" accent4="accent4" accent5="accent5" accent6="accent6" hlink="hlink" folHlink="folHlink"/>
  <p:sldLayoutIdLst>
    <p:sldLayoutId id="2147483670" r:id="rId1"/>
    <p:sldLayoutId id="2147483662" r:id="rId2"/>
    <p:sldLayoutId id="2147483663"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1654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9" name="Picture 8" descr="4500411648_874798709f_z.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716" y="562429"/>
            <a:ext cx="7989454" cy="4489942"/>
          </a:xfrm>
          <a:prstGeom prst="rect">
            <a:avLst/>
          </a:prstGeom>
        </p:spPr>
      </p:pic>
      <p:pic>
        <p:nvPicPr>
          <p:cNvPr id="11" name="Picture 10"/>
          <p:cNvPicPr>
            <a:picLocks noChangeAspect="1"/>
          </p:cNvPicPr>
          <p:nvPr userDrawn="1"/>
        </p:nvPicPr>
        <p:blipFill>
          <a:blip r:embed="rId4"/>
          <a:stretch>
            <a:fillRect/>
          </a:stretch>
        </p:blipFill>
        <p:spPr>
          <a:xfrm>
            <a:off x="7921530" y="5289706"/>
            <a:ext cx="765449" cy="1148173"/>
          </a:xfrm>
          <a:prstGeom prst="rect">
            <a:avLst/>
          </a:prstGeom>
        </p:spPr>
      </p:pic>
    </p:spTree>
    <p:extLst>
      <p:ext uri="{BB962C8B-B14F-4D97-AF65-F5344CB8AC3E}">
        <p14:creationId xmlns:p14="http://schemas.microsoft.com/office/powerpoint/2010/main" val="248125744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Shape 69"/>
          <p:cNvPicPr preferRelativeResize="0"/>
          <p:nvPr userDrawn="1"/>
        </p:nvPicPr>
        <p:blipFill rotWithShape="1">
          <a:blip r:embed="rId3">
            <a:alphaModFix/>
          </a:blip>
          <a:srcRect t="12501" b="12501"/>
          <a:stretch/>
        </p:blipFill>
        <p:spPr>
          <a:xfrm>
            <a:off x="-1561985" y="0"/>
            <a:ext cx="12192001" cy="6858000"/>
          </a:xfrm>
          <a:prstGeom prst="rect">
            <a:avLst/>
          </a:prstGeom>
          <a:noFill/>
          <a:ln>
            <a:noFill/>
          </a:ln>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cs typeface="Century Gothic"/>
            </a:endParaRPr>
          </a:p>
        </p:txBody>
      </p:sp>
      <p:pic>
        <p:nvPicPr>
          <p:cNvPr id="3" name="Picture 2"/>
          <p:cNvPicPr>
            <a:picLocks noChangeAspect="1"/>
          </p:cNvPicPr>
          <p:nvPr userDrawn="1"/>
        </p:nvPicPr>
        <p:blipFill>
          <a:blip r:embed="rId4"/>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2004235074"/>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Annie Tillmann</a:t>
            </a:r>
          </a:p>
          <a:p>
            <a:pPr marL="0" indent="0">
              <a:buNone/>
            </a:pPr>
            <a:r>
              <a:rPr lang="en-US" dirty="0"/>
              <a:t>Digital Literacy Specialist</a:t>
            </a:r>
          </a:p>
          <a:p>
            <a:pPr marL="0" indent="0">
              <a:buNone/>
            </a:pPr>
            <a:r>
              <a:rPr lang="en-US" dirty="0"/>
              <a:t>atillmann@skokielibrary.info</a:t>
            </a:r>
          </a:p>
          <a:p>
            <a:pPr marL="0" indent="0">
              <a:buNone/>
            </a:pPr>
            <a:endParaRPr lang="en-US" dirty="0"/>
          </a:p>
          <a:p>
            <a:pPr marL="0" indent="0">
              <a:buNone/>
            </a:pPr>
            <a:r>
              <a:rPr lang="en-US" dirty="0"/>
              <a:t>June 4, 2018</a:t>
            </a:r>
          </a:p>
        </p:txBody>
      </p:sp>
      <p:sp>
        <p:nvSpPr>
          <p:cNvPr id="3" name="Text Placeholder 2"/>
          <p:cNvSpPr>
            <a:spLocks noGrp="1"/>
          </p:cNvSpPr>
          <p:nvPr>
            <p:ph type="body" sz="quarter" idx="11"/>
          </p:nvPr>
        </p:nvSpPr>
        <p:spPr/>
        <p:txBody>
          <a:bodyPr/>
          <a:lstStyle/>
          <a:p>
            <a:pPr>
              <a:lnSpc>
                <a:spcPct val="80000"/>
              </a:lnSpc>
            </a:pPr>
            <a:r>
              <a:rPr lang="en-US" dirty="0"/>
              <a:t>Android: The Camera</a:t>
            </a:r>
          </a:p>
          <a:p>
            <a:pPr>
              <a:lnSpc>
                <a:spcPct val="80000"/>
              </a:lnSpc>
            </a:pPr>
            <a:endParaRPr lang="en-US" sz="3200" dirty="0"/>
          </a:p>
        </p:txBody>
      </p:sp>
    </p:spTree>
    <p:extLst>
      <p:ext uri="{BB962C8B-B14F-4D97-AF65-F5344CB8AC3E}">
        <p14:creationId xmlns:p14="http://schemas.microsoft.com/office/powerpoint/2010/main" val="293327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DF9801-3F9D-4B38-9558-ED60CAFB8EE4}"/>
              </a:ext>
            </a:extLst>
          </p:cNvPr>
          <p:cNvSpPr>
            <a:spLocks noGrp="1"/>
          </p:cNvSpPr>
          <p:nvPr>
            <p:ph type="body" sz="quarter" idx="12"/>
          </p:nvPr>
        </p:nvSpPr>
        <p:spPr>
          <a:xfrm>
            <a:off x="2919548" y="541093"/>
            <a:ext cx="6773917" cy="1439408"/>
          </a:xfrm>
        </p:spPr>
        <p:txBody>
          <a:bodyPr/>
          <a:lstStyle/>
          <a:p>
            <a:r>
              <a:rPr lang="en-US" dirty="0"/>
              <a:t>High Dynamic Range</a:t>
            </a:r>
          </a:p>
        </p:txBody>
      </p:sp>
      <p:pic>
        <p:nvPicPr>
          <p:cNvPr id="5" name="Picture 18" descr="Image result for hdr icon">
            <a:extLst>
              <a:ext uri="{FF2B5EF4-FFF2-40B4-BE49-F238E27FC236}">
                <a16:creationId xmlns:a16="http://schemas.microsoft.com/office/drawing/2014/main" id="{C87E7B28-2B28-49CC-9B97-4AFA54D2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39" y="-325093"/>
            <a:ext cx="2305594" cy="23055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DR">
            <a:extLst>
              <a:ext uri="{FF2B5EF4-FFF2-40B4-BE49-F238E27FC236}">
                <a16:creationId xmlns:a16="http://schemas.microsoft.com/office/drawing/2014/main" id="{01897AFF-E6CB-4430-938F-D449CA67C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952" y="1380238"/>
            <a:ext cx="6184038" cy="547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2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515F7-CB3D-4738-B8C9-A5D7AB7999B2}"/>
              </a:ext>
            </a:extLst>
          </p:cNvPr>
          <p:cNvSpPr>
            <a:spLocks noGrp="1"/>
          </p:cNvSpPr>
          <p:nvPr>
            <p:ph type="body" sz="quarter" idx="11"/>
          </p:nvPr>
        </p:nvSpPr>
        <p:spPr>
          <a:xfrm>
            <a:off x="254726" y="5610271"/>
            <a:ext cx="6910388" cy="2373312"/>
          </a:xfrm>
        </p:spPr>
        <p:txBody>
          <a:bodyPr/>
          <a:lstStyle/>
          <a:p>
            <a:pPr marL="0" indent="0">
              <a:buNone/>
            </a:pPr>
            <a:r>
              <a:rPr lang="en-US" dirty="0"/>
              <a:t>HDR vs. Regular Settings</a:t>
            </a:r>
          </a:p>
        </p:txBody>
      </p:sp>
      <p:sp>
        <p:nvSpPr>
          <p:cNvPr id="3" name="Text Placeholder 2">
            <a:extLst>
              <a:ext uri="{FF2B5EF4-FFF2-40B4-BE49-F238E27FC236}">
                <a16:creationId xmlns:a16="http://schemas.microsoft.com/office/drawing/2014/main" id="{3593C899-E87F-40BE-BBE4-1F9C433FC2BC}"/>
              </a:ext>
            </a:extLst>
          </p:cNvPr>
          <p:cNvSpPr>
            <a:spLocks noGrp="1"/>
          </p:cNvSpPr>
          <p:nvPr>
            <p:ph type="body" sz="quarter" idx="12"/>
          </p:nvPr>
        </p:nvSpPr>
        <p:spPr/>
        <p:txBody>
          <a:bodyPr/>
          <a:lstStyle/>
          <a:p>
            <a:endParaRPr lang="en-US"/>
          </a:p>
        </p:txBody>
      </p:sp>
      <p:pic>
        <p:nvPicPr>
          <p:cNvPr id="7170" name="Picture 2" descr="https://i.kinja-img.com/gawker-media/image/upload/dc021nseagqqbhxqmfu0.jpg">
            <a:extLst>
              <a:ext uri="{FF2B5EF4-FFF2-40B4-BE49-F238E27FC236}">
                <a16:creationId xmlns:a16="http://schemas.microsoft.com/office/drawing/2014/main" id="{F285F84B-C9C5-4547-98F4-88516615D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74321"/>
            <a:ext cx="8551817" cy="481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6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a:t>
            </a:r>
            <a:r>
              <a:rPr lang="en-US" dirty="0" smtClean="0"/>
              <a:t>4: Play with your settings and options to take the best photos in the situation. HDR is great, but not always the best.</a:t>
            </a:r>
            <a:endParaRPr lang="en-US" dirty="0"/>
          </a:p>
        </p:txBody>
      </p:sp>
    </p:spTree>
    <p:extLst>
      <p:ext uri="{BB962C8B-B14F-4D97-AF65-F5344CB8AC3E}">
        <p14:creationId xmlns:p14="http://schemas.microsoft.com/office/powerpoint/2010/main" val="401898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EF9721-30FD-494A-81FB-774866155537}"/>
              </a:ext>
            </a:extLst>
          </p:cNvPr>
          <p:cNvSpPr>
            <a:spLocks noGrp="1"/>
          </p:cNvSpPr>
          <p:nvPr>
            <p:ph type="body" sz="quarter" idx="12"/>
          </p:nvPr>
        </p:nvSpPr>
        <p:spPr>
          <a:xfrm>
            <a:off x="2227217" y="581486"/>
            <a:ext cx="6773917" cy="1439408"/>
          </a:xfrm>
        </p:spPr>
        <p:txBody>
          <a:bodyPr/>
          <a:lstStyle/>
          <a:p>
            <a:r>
              <a:rPr lang="en-US" dirty="0"/>
              <a:t>The Flash</a:t>
            </a:r>
          </a:p>
        </p:txBody>
      </p:sp>
      <p:pic>
        <p:nvPicPr>
          <p:cNvPr id="8" name="Picture 14" descr="Image result for camera flash icon">
            <a:extLst>
              <a:ext uri="{FF2B5EF4-FFF2-40B4-BE49-F238E27FC236}">
                <a16:creationId xmlns:a16="http://schemas.microsoft.com/office/drawing/2014/main" id="{AA083C85-9310-4F6C-B362-B0BE044A8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86" y="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lash photography vs no flash">
            <a:extLst>
              <a:ext uri="{FF2B5EF4-FFF2-40B4-BE49-F238E27FC236}">
                <a16:creationId xmlns:a16="http://schemas.microsoft.com/office/drawing/2014/main" id="{AF960B31-B3B4-4427-A5AA-C09FD2B92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663" y="1405701"/>
            <a:ext cx="6374674" cy="444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82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3: Lighting makes a difference</a:t>
            </a:r>
            <a:r>
              <a:rPr lang="en-US" dirty="0" smtClean="0"/>
              <a:t>! Try and use natural lighting if available. The camera’s flash will likely wash out the subject and picture. </a:t>
            </a:r>
            <a:endParaRPr lang="en-US" dirty="0"/>
          </a:p>
        </p:txBody>
      </p:sp>
    </p:spTree>
    <p:extLst>
      <p:ext uri="{BB962C8B-B14F-4D97-AF65-F5344CB8AC3E}">
        <p14:creationId xmlns:p14="http://schemas.microsoft.com/office/powerpoint/2010/main" val="50620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EF9721-30FD-494A-81FB-774866155537}"/>
              </a:ext>
            </a:extLst>
          </p:cNvPr>
          <p:cNvSpPr>
            <a:spLocks noGrp="1"/>
          </p:cNvSpPr>
          <p:nvPr>
            <p:ph type="body" sz="quarter" idx="12"/>
          </p:nvPr>
        </p:nvSpPr>
        <p:spPr>
          <a:xfrm>
            <a:off x="2227217" y="581486"/>
            <a:ext cx="6773917" cy="1439408"/>
          </a:xfrm>
        </p:spPr>
        <p:txBody>
          <a:bodyPr/>
          <a:lstStyle/>
          <a:p>
            <a:r>
              <a:rPr lang="en-US" dirty="0"/>
              <a:t>Switch the lens view</a:t>
            </a:r>
          </a:p>
        </p:txBody>
      </p:sp>
      <p:pic>
        <p:nvPicPr>
          <p:cNvPr id="4" name="Picture 16" descr="Image result for arrow camera swap">
            <a:extLst>
              <a:ext uri="{FF2B5EF4-FFF2-40B4-BE49-F238E27FC236}">
                <a16:creationId xmlns:a16="http://schemas.microsoft.com/office/drawing/2014/main" id="{CCD31236-9C34-4A51-9E81-F9CFA2C42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1" y="185680"/>
            <a:ext cx="1546702" cy="15467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Presidents of Wikimedia Argentina taking a selfie.jpg">
            <a:extLst>
              <a:ext uri="{FF2B5EF4-FFF2-40B4-BE49-F238E27FC236}">
                <a16:creationId xmlns:a16="http://schemas.microsoft.com/office/drawing/2014/main" id="{66E20075-A5E2-498F-962D-C4EF6B7F5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6" y="1765433"/>
            <a:ext cx="6030686" cy="401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6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4C9453-EC43-4804-87F5-49453DCD43F4}"/>
              </a:ext>
            </a:extLst>
          </p:cNvPr>
          <p:cNvSpPr>
            <a:spLocks noGrp="1"/>
          </p:cNvSpPr>
          <p:nvPr>
            <p:ph type="body" sz="quarter" idx="12"/>
          </p:nvPr>
        </p:nvSpPr>
        <p:spPr>
          <a:xfrm>
            <a:off x="374710" y="288936"/>
            <a:ext cx="6773917" cy="1439408"/>
          </a:xfrm>
        </p:spPr>
        <p:txBody>
          <a:bodyPr/>
          <a:lstStyle/>
          <a:p>
            <a:r>
              <a:rPr lang="en-US" dirty="0"/>
              <a:t>Selfie Stick</a:t>
            </a:r>
          </a:p>
        </p:txBody>
      </p:sp>
      <p:pic>
        <p:nvPicPr>
          <p:cNvPr id="4" name="Picture 6" descr="Image result for taking a selfie">
            <a:extLst>
              <a:ext uri="{FF2B5EF4-FFF2-40B4-BE49-F238E27FC236}">
                <a16:creationId xmlns:a16="http://schemas.microsoft.com/office/drawing/2014/main" id="{A2034F6F-B039-4E58-9774-3701DF1B0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10" y="1046540"/>
            <a:ext cx="3674776" cy="5515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4FD10F-2341-4C0D-A72B-5CB3400BC327}"/>
              </a:ext>
            </a:extLst>
          </p:cNvPr>
          <p:cNvSpPr txBox="1"/>
          <p:nvPr/>
        </p:nvSpPr>
        <p:spPr>
          <a:xfrm flipH="1">
            <a:off x="4377977" y="514951"/>
            <a:ext cx="3657602" cy="2031325"/>
          </a:xfrm>
          <a:prstGeom prst="rect">
            <a:avLst/>
          </a:prstGeom>
          <a:noFill/>
        </p:spPr>
        <p:txBody>
          <a:bodyPr wrap="square" rtlCol="0">
            <a:spAutoFit/>
          </a:bodyPr>
          <a:lstStyle/>
          <a:p>
            <a:r>
              <a:rPr lang="en-US" dirty="0"/>
              <a:t>Additional </a:t>
            </a:r>
            <a:r>
              <a:rPr lang="en-US" dirty="0" smtClean="0"/>
              <a:t>tool</a:t>
            </a:r>
            <a:r>
              <a:rPr lang="en-US" dirty="0"/>
              <a:t> </a:t>
            </a:r>
            <a:r>
              <a:rPr lang="en-US" dirty="0" smtClean="0"/>
              <a:t>for:</a:t>
            </a:r>
          </a:p>
          <a:p>
            <a:pPr marL="285750" indent="-285750">
              <a:buFont typeface="Arial" panose="020B0604020202020204" pitchFamily="34" charset="0"/>
              <a:buChar char="•"/>
            </a:pPr>
            <a:r>
              <a:rPr lang="en-US" dirty="0" smtClean="0"/>
              <a:t>Group pictures</a:t>
            </a:r>
          </a:p>
          <a:p>
            <a:pPr marL="285750" indent="-285750">
              <a:buFont typeface="Arial" panose="020B0604020202020204" pitchFamily="34" charset="0"/>
              <a:buChar char="•"/>
            </a:pPr>
            <a:r>
              <a:rPr lang="en-US" dirty="0" smtClean="0"/>
              <a:t>Traveling and capturing background scenery</a:t>
            </a:r>
          </a:p>
          <a:p>
            <a:pPr marL="285750" indent="-285750">
              <a:buFont typeface="Arial" panose="020B0604020202020204" pitchFamily="34" charset="0"/>
              <a:buChar char="•"/>
            </a:pPr>
            <a:r>
              <a:rPr lang="en-US" dirty="0" smtClean="0"/>
              <a:t>Don’t have another person to take the picture</a:t>
            </a:r>
          </a:p>
          <a:p>
            <a:pPr marL="285750" indent="-285750">
              <a:buFont typeface="Arial" panose="020B0604020202020204" pitchFamily="34" charset="0"/>
              <a:buChar char="•"/>
            </a:pPr>
            <a:r>
              <a:rPr lang="en-US" dirty="0" smtClean="0"/>
              <a:t>Keeps your arm out of selfies</a:t>
            </a:r>
            <a:endParaRPr lang="en-US" dirty="0"/>
          </a:p>
        </p:txBody>
      </p:sp>
      <p:pic>
        <p:nvPicPr>
          <p:cNvPr id="1026" name="Picture 2" descr="Image result for selfie 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709" y="2953644"/>
            <a:ext cx="4268695" cy="320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52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a:t>
            </a:r>
            <a:r>
              <a:rPr lang="en-US" dirty="0" smtClean="0"/>
              <a:t>4: Don’t use the zoom. Your lens is not like a standard camer</a:t>
            </a:r>
            <a:r>
              <a:rPr lang="en-US" dirty="0" smtClean="0"/>
              <a:t>a’s lens. The best way to zoom is using your feet.</a:t>
            </a:r>
            <a:endParaRPr lang="en-US" dirty="0"/>
          </a:p>
        </p:txBody>
      </p:sp>
    </p:spTree>
    <p:extLst>
      <p:ext uri="{BB962C8B-B14F-4D97-AF65-F5344CB8AC3E}">
        <p14:creationId xmlns:p14="http://schemas.microsoft.com/office/powerpoint/2010/main" val="141261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EA56DD-62DA-40B6-92D0-B0FE9D24F5D3}"/>
              </a:ext>
            </a:extLst>
          </p:cNvPr>
          <p:cNvSpPr>
            <a:spLocks noGrp="1"/>
          </p:cNvSpPr>
          <p:nvPr>
            <p:ph type="body" sz="quarter" idx="12"/>
          </p:nvPr>
        </p:nvSpPr>
        <p:spPr>
          <a:xfrm>
            <a:off x="4245449" y="305104"/>
            <a:ext cx="4500155" cy="1439408"/>
          </a:xfrm>
        </p:spPr>
        <p:txBody>
          <a:bodyPr/>
          <a:lstStyle/>
          <a:p>
            <a:pPr algn="ctr"/>
            <a:r>
              <a:rPr lang="en-US" dirty="0" smtClean="0"/>
              <a:t>Additional functions</a:t>
            </a:r>
            <a:endParaRPr lang="en-US" dirty="0"/>
          </a:p>
        </p:txBody>
      </p:sp>
      <p:pic>
        <p:nvPicPr>
          <p:cNvPr id="1032" name="Picture 8" descr="https://lh3.googleusercontent.com/xRBb2E4d1ghcSyMHU6e9LyPLeVRGV2MbnXuIJOSiFr7Ln5Ij3PdJ5uWu5PIbB7rmjC3188Ti6OqlFgvJ-b2E-CrRnvMnm77YWHQGg8paGfUSBaCrygvmsPtQznPAa0rabb9k6NCov0-jgnkDKXUUfU2MhuEH7IAQCh7SXaVruI2Oc-UIuMq1inDL4-ILcqQEotvsX6WHBbdfwX6Z2JUpLtqh-r5uyqElobuSJTHgl4-2QYDrgYzriBnHvEAZzq5aDZ6WBnySSDFxLPnCIkp70s-Ritxq6m42UT0Z3KcGUMEFCj2OEpPtBGw3YH-QtpJbKdpwcMPieK70HdvXYjR8tbWuCoSNX_7rUxasSPBseEH1n-cIYj_N_CH5CgTNp9R36Xxcxq7JtL-y68zfW1_T2-qSuINObUd_5zOhiT0OTBgBIu6m3RZDgVu6uNv06Hc76gChJw7VSnG3M_e-DZdiCxB1ax1YB10FOGJAmK-VhXKyxq0qx7IpXADTk3-JhN3J9mGfAqO4MWE4bGvAYjkSt0u2dW2DxtM6rxwyrqccoRGL1qTpNf_MCDYE6pdZ3sMUYidCm9By_EflRXXf-bB0ShwTrKPp3qmXFfA6DW6D=w882-h1566-no">
            <a:extLst>
              <a:ext uri="{FF2B5EF4-FFF2-40B4-BE49-F238E27FC236}">
                <a16:creationId xmlns:a16="http://schemas.microsoft.com/office/drawing/2014/main" id="{2CB888E0-2541-4234-B8A1-72B84C2B7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4" y="311393"/>
            <a:ext cx="3507308" cy="6235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ndroid gallery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982" y="1915002"/>
            <a:ext cx="1810544" cy="18105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77318" y="2431228"/>
            <a:ext cx="1420582" cy="523220"/>
          </a:xfrm>
          <a:prstGeom prst="rect">
            <a:avLst/>
          </a:prstGeom>
          <a:noFill/>
        </p:spPr>
        <p:txBody>
          <a:bodyPr wrap="none" rtlCol="0">
            <a:spAutoFit/>
          </a:bodyPr>
          <a:lstStyle/>
          <a:p>
            <a:r>
              <a:rPr lang="en-US" sz="2800" dirty="0"/>
              <a:t>G</a:t>
            </a:r>
            <a:r>
              <a:rPr lang="en-US" sz="2800" dirty="0" smtClean="0"/>
              <a:t>allery</a:t>
            </a:r>
            <a:endParaRPr lang="en-US" dirty="0"/>
          </a:p>
        </p:txBody>
      </p:sp>
      <p:sp>
        <p:nvSpPr>
          <p:cNvPr id="6" name="Right Arrow 5"/>
          <p:cNvSpPr/>
          <p:nvPr/>
        </p:nvSpPr>
        <p:spPr>
          <a:xfrm rot="7848337">
            <a:off x="2493815" y="4480735"/>
            <a:ext cx="2834418" cy="4652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a:off x="1443920" y="5809329"/>
            <a:ext cx="3241062" cy="5633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763517" y="5829413"/>
            <a:ext cx="1223412" cy="523220"/>
          </a:xfrm>
          <a:prstGeom prst="rect">
            <a:avLst/>
          </a:prstGeom>
          <a:noFill/>
        </p:spPr>
        <p:txBody>
          <a:bodyPr wrap="none" rtlCol="0">
            <a:spAutoFit/>
          </a:bodyPr>
          <a:lstStyle/>
          <a:p>
            <a:r>
              <a:rPr lang="en-US" sz="2800" dirty="0" smtClean="0"/>
              <a:t>Video</a:t>
            </a:r>
            <a:endParaRPr lang="en-US" sz="2800" dirty="0"/>
          </a:p>
        </p:txBody>
      </p:sp>
    </p:spTree>
    <p:extLst>
      <p:ext uri="{BB962C8B-B14F-4D97-AF65-F5344CB8AC3E}">
        <p14:creationId xmlns:p14="http://schemas.microsoft.com/office/powerpoint/2010/main" val="167702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4283" y="3592058"/>
            <a:ext cx="3400168" cy="3048000"/>
          </a:xfrm>
        </p:spPr>
        <p:txBody>
          <a:bodyPr/>
          <a:lstStyle/>
          <a:p>
            <a:r>
              <a:rPr lang="en-US" dirty="0"/>
              <a:t>Review, edit and share your photos</a:t>
            </a:r>
          </a:p>
          <a:p>
            <a:endParaRPr lang="en-US" dirty="0"/>
          </a:p>
        </p:txBody>
      </p:sp>
      <p:sp>
        <p:nvSpPr>
          <p:cNvPr id="3" name="Text Placeholder 2"/>
          <p:cNvSpPr>
            <a:spLocks noGrp="1"/>
          </p:cNvSpPr>
          <p:nvPr>
            <p:ph type="body" sz="quarter" idx="4294967295"/>
          </p:nvPr>
        </p:nvSpPr>
        <p:spPr>
          <a:xfrm>
            <a:off x="667652" y="319603"/>
            <a:ext cx="6773862" cy="1439863"/>
          </a:xfrm>
          <a:prstGeom prst="rect">
            <a:avLst/>
          </a:prstGeom>
        </p:spPr>
        <p:txBody>
          <a:bodyPr/>
          <a:lstStyle/>
          <a:p>
            <a:pPr marL="0" indent="0">
              <a:buNone/>
            </a:pPr>
            <a:r>
              <a:rPr lang="en-US" sz="4400" b="1" dirty="0"/>
              <a:t>Gallery</a:t>
            </a:r>
          </a:p>
        </p:txBody>
      </p:sp>
      <p:pic>
        <p:nvPicPr>
          <p:cNvPr id="3074" name="Picture 2" descr="Image result for android galler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258786"/>
            <a:ext cx="1810544" cy="1810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3.googleusercontent.com/Za71QI8wXqFEGLxQ0EbSk2DJiETObQZ7FD8rL5rePnwx5bwqwLzU8chUSKv2g21o4QlzNpMAVY0mSivIw9MHy1wiHRgGfG_qLT2tXi8sZHivWh4RfQciHDBg14xHlz1-QT9YrxoEjxNQka9qSHRKTmd8bEftAZEXtFzMbo3u9ud_fnLPt1wEp4I_KNeWQR3wGzEXGLxWSx67itXbSufSamZZRqdrfCQ1EZYqMtjDn3X-_sHzi00Cw9W8Gq9IzFspVkkY5kLLy6IzCwWep-mKGEpuyuTTTmq5tbyOE00FCmeTip4wbxQPkpTAFRpK7oeRgGfS2Evh25WTD8koLUmJWfxcxHHhWVRvu3XeIrBYnPA8YSVCCuptW4Ai8STf5Eo-dpIoRjzb3RrmQuxLZc7wmTEmsmn32hzdxz_dfpvos9sDDDUmkMWSf_kCuy13WFM0bpXc3GuNSVefw6w0fCKxanGTz9l7Nn7G0e3eOY4FrtspHSp3LKGK5cIeovBkFF086u5qOzdKHrGDq0-yWXSgc1UoKzHUGE8ioIvR_eywAs64phBTzoMf3oJnX7eq8e0XF1S-nMPW-0pKq9LYFYluomkDyoqt7J6XooIw7fyS4gA=w854-h1516-no">
            <a:extLst>
              <a:ext uri="{FF2B5EF4-FFF2-40B4-BE49-F238E27FC236}">
                <a16:creationId xmlns:a16="http://schemas.microsoft.com/office/drawing/2014/main" id="{D46EDABF-2ADE-43CC-BF27-4EF915CEC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692" y="186721"/>
            <a:ext cx="3521872" cy="625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6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5349" y="2005148"/>
            <a:ext cx="7064700" cy="4384766"/>
          </a:xfrm>
        </p:spPr>
        <p:txBody>
          <a:bodyPr numCol="2"/>
          <a:lstStyle/>
          <a:p>
            <a:r>
              <a:rPr lang="en-US" sz="2000" dirty="0"/>
              <a:t>Location of the camera on your phone</a:t>
            </a:r>
          </a:p>
          <a:p>
            <a:r>
              <a:rPr lang="en-US" sz="2000" dirty="0"/>
              <a:t>Standard settings and icons for Android</a:t>
            </a:r>
          </a:p>
          <a:p>
            <a:r>
              <a:rPr lang="en-US" sz="2000" dirty="0"/>
              <a:t>General Photography</a:t>
            </a:r>
          </a:p>
          <a:p>
            <a:r>
              <a:rPr lang="en-US" sz="2000" dirty="0"/>
              <a:t>Tips and Tricks</a:t>
            </a:r>
          </a:p>
          <a:p>
            <a:r>
              <a:rPr lang="en-US" sz="2000" dirty="0"/>
              <a:t>Additional apps for editing, organizing and sharing</a:t>
            </a:r>
          </a:p>
          <a:p>
            <a:pPr marL="0" indent="0">
              <a:buNone/>
            </a:pPr>
            <a:endParaRPr lang="en-US" sz="2000" dirty="0"/>
          </a:p>
        </p:txBody>
      </p:sp>
      <p:sp>
        <p:nvSpPr>
          <p:cNvPr id="4" name="Text Placeholder 3"/>
          <p:cNvSpPr>
            <a:spLocks noGrp="1"/>
          </p:cNvSpPr>
          <p:nvPr>
            <p:ph type="body" sz="quarter" idx="12"/>
          </p:nvPr>
        </p:nvSpPr>
        <p:spPr>
          <a:xfrm>
            <a:off x="1371600" y="704387"/>
            <a:ext cx="6773917" cy="1439408"/>
          </a:xfrm>
        </p:spPr>
        <p:txBody>
          <a:bodyPr/>
          <a:lstStyle/>
          <a:p>
            <a:r>
              <a:rPr lang="en-US" dirty="0"/>
              <a:t>What We’ll Cover</a:t>
            </a:r>
          </a:p>
        </p:txBody>
      </p:sp>
      <p:pic>
        <p:nvPicPr>
          <p:cNvPr id="1030" name="Picture 6" descr="take, tool, photo camera, taking, phone, selfie, Tools And Utensils, cellphone, Selfies, Selfie Icon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5" y="1086710"/>
            <a:ext cx="4127863" cy="41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1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8237165" y="3027060"/>
            <a:ext cx="659155" cy="1107996"/>
          </a:xfrm>
          <a:prstGeom prst="rect">
            <a:avLst/>
          </a:prstGeom>
          <a:solidFill>
            <a:schemeClr val="bg1"/>
          </a:solidFill>
        </p:spPr>
        <p:txBody>
          <a:bodyPr wrap="none" rtlCol="0">
            <a:spAutoFit/>
          </a:bodyPr>
          <a:lstStyle/>
          <a:p>
            <a:r>
              <a:rPr lang="en-US" sz="6600" b="1" dirty="0">
                <a:solidFill>
                  <a:srgbClr val="FF0000"/>
                </a:solidFill>
              </a:rPr>
              <a:t>1</a:t>
            </a:r>
          </a:p>
        </p:txBody>
      </p:sp>
      <p:sp>
        <p:nvSpPr>
          <p:cNvPr id="15" name="TextBox 14"/>
          <p:cNvSpPr txBox="1"/>
          <p:nvPr/>
        </p:nvSpPr>
        <p:spPr>
          <a:xfrm>
            <a:off x="1861032" y="3659920"/>
            <a:ext cx="412292" cy="584775"/>
          </a:xfrm>
          <a:prstGeom prst="rect">
            <a:avLst/>
          </a:prstGeom>
          <a:solidFill>
            <a:schemeClr val="bg1"/>
          </a:solidFill>
        </p:spPr>
        <p:txBody>
          <a:bodyPr wrap="none" rtlCol="0">
            <a:spAutoFit/>
          </a:bodyPr>
          <a:lstStyle/>
          <a:p>
            <a:r>
              <a:rPr lang="en-US" sz="3200" dirty="0"/>
              <a:t>6</a:t>
            </a:r>
          </a:p>
        </p:txBody>
      </p:sp>
      <p:sp>
        <p:nvSpPr>
          <p:cNvPr id="16" name="Text Placeholder 15"/>
          <p:cNvSpPr>
            <a:spLocks noGrp="1"/>
          </p:cNvSpPr>
          <p:nvPr>
            <p:ph type="body" sz="quarter" idx="10"/>
          </p:nvPr>
        </p:nvSpPr>
        <p:spPr>
          <a:xfrm>
            <a:off x="1104018" y="-36269"/>
            <a:ext cx="6560428" cy="1578443"/>
          </a:xfrm>
          <a:noFill/>
        </p:spPr>
        <p:txBody>
          <a:bodyPr numCol="2"/>
          <a:lstStyle/>
          <a:p>
            <a:r>
              <a:rPr lang="en-US" dirty="0">
                <a:solidFill>
                  <a:schemeClr val="bg1"/>
                </a:solidFill>
              </a:rPr>
              <a:t>1.  To take pictures (shutter control)</a:t>
            </a:r>
          </a:p>
          <a:p>
            <a:r>
              <a:rPr lang="en-US" dirty="0">
                <a:solidFill>
                  <a:schemeClr val="bg1"/>
                </a:solidFill>
              </a:rPr>
              <a:t>2. Maximize or minimize options</a:t>
            </a:r>
          </a:p>
          <a:p>
            <a:r>
              <a:rPr lang="en-US" dirty="0">
                <a:solidFill>
                  <a:schemeClr val="bg1"/>
                </a:solidFill>
              </a:rPr>
              <a:t>3. Effects</a:t>
            </a:r>
          </a:p>
          <a:p>
            <a:r>
              <a:rPr lang="en-US" dirty="0">
                <a:solidFill>
                  <a:schemeClr val="bg1"/>
                </a:solidFill>
              </a:rPr>
              <a:t>4. HDR switch</a:t>
            </a:r>
          </a:p>
          <a:p>
            <a:r>
              <a:rPr lang="en-US" dirty="0">
                <a:solidFill>
                  <a:schemeClr val="bg1"/>
                </a:solidFill>
              </a:rPr>
              <a:t>5. Self-timer</a:t>
            </a:r>
          </a:p>
          <a:p>
            <a:r>
              <a:rPr lang="en-US" dirty="0">
                <a:solidFill>
                  <a:schemeClr val="bg1"/>
                </a:solidFill>
              </a:rPr>
              <a:t>6. Flash</a:t>
            </a:r>
          </a:p>
          <a:p>
            <a:endParaRPr lang="en-US" dirty="0">
              <a:solidFill>
                <a:schemeClr val="bg1"/>
              </a:solidFill>
            </a:endParaRPr>
          </a:p>
          <a:p>
            <a:endParaRPr lang="en-US" dirty="0">
              <a:solidFill>
                <a:schemeClr val="bg1"/>
              </a:solidFill>
            </a:endParaRPr>
          </a:p>
          <a:p>
            <a:r>
              <a:rPr lang="en-US" dirty="0">
                <a:solidFill>
                  <a:schemeClr val="bg1"/>
                </a:solidFill>
              </a:rPr>
              <a:t>7. Image Resolution</a:t>
            </a:r>
          </a:p>
          <a:p>
            <a:r>
              <a:rPr lang="en-US" dirty="0">
                <a:solidFill>
                  <a:schemeClr val="bg1"/>
                </a:solidFill>
              </a:rPr>
              <a:t>8. Settings</a:t>
            </a:r>
          </a:p>
          <a:p>
            <a:r>
              <a:rPr lang="en-US" dirty="0">
                <a:solidFill>
                  <a:schemeClr val="bg1"/>
                </a:solidFill>
              </a:rPr>
              <a:t>9. Last Image/Gallery</a:t>
            </a:r>
          </a:p>
          <a:p>
            <a:r>
              <a:rPr lang="en-US" dirty="0">
                <a:solidFill>
                  <a:schemeClr val="bg1"/>
                </a:solidFill>
              </a:rPr>
              <a:t>10. Camera/camcorder Switch</a:t>
            </a:r>
          </a:p>
          <a:p>
            <a:r>
              <a:rPr lang="en-US" dirty="0">
                <a:solidFill>
                  <a:schemeClr val="bg1"/>
                </a:solidFill>
              </a:rPr>
              <a:t>11. Camera Toggle (lens switch)</a:t>
            </a:r>
          </a:p>
          <a:p>
            <a:r>
              <a:rPr lang="en-US" dirty="0">
                <a:solidFill>
                  <a:schemeClr val="bg1"/>
                </a:solidFill>
              </a:rPr>
              <a:t>12. Shooting Mode</a:t>
            </a:r>
          </a:p>
          <a:p>
            <a:endParaRPr lang="en-US" dirty="0">
              <a:solidFill>
                <a:schemeClr val="bg1"/>
              </a:solidFill>
            </a:endParaRPr>
          </a:p>
          <a:p>
            <a:endParaRPr lang="en-US" dirty="0">
              <a:solidFill>
                <a:schemeClr val="bg1"/>
              </a:solidFill>
            </a:endParaRPr>
          </a:p>
        </p:txBody>
      </p:sp>
      <p:sp>
        <p:nvSpPr>
          <p:cNvPr id="17" name="TextBox 16"/>
          <p:cNvSpPr txBox="1"/>
          <p:nvPr/>
        </p:nvSpPr>
        <p:spPr>
          <a:xfrm>
            <a:off x="1856959" y="1650819"/>
            <a:ext cx="412292" cy="584775"/>
          </a:xfrm>
          <a:prstGeom prst="rect">
            <a:avLst/>
          </a:prstGeom>
          <a:solidFill>
            <a:schemeClr val="bg1"/>
          </a:solidFill>
        </p:spPr>
        <p:txBody>
          <a:bodyPr wrap="none" rtlCol="0">
            <a:spAutoFit/>
          </a:bodyPr>
          <a:lstStyle/>
          <a:p>
            <a:r>
              <a:rPr lang="en-US" sz="3200" dirty="0"/>
              <a:t>2</a:t>
            </a:r>
          </a:p>
        </p:txBody>
      </p:sp>
      <p:sp>
        <p:nvSpPr>
          <p:cNvPr id="18" name="TextBox 17"/>
          <p:cNvSpPr txBox="1"/>
          <p:nvPr/>
        </p:nvSpPr>
        <p:spPr>
          <a:xfrm>
            <a:off x="1861032" y="3190382"/>
            <a:ext cx="412292" cy="584775"/>
          </a:xfrm>
          <a:prstGeom prst="rect">
            <a:avLst/>
          </a:prstGeom>
          <a:solidFill>
            <a:schemeClr val="bg1"/>
          </a:solidFill>
        </p:spPr>
        <p:txBody>
          <a:bodyPr wrap="none" rtlCol="0">
            <a:spAutoFit/>
          </a:bodyPr>
          <a:lstStyle/>
          <a:p>
            <a:r>
              <a:rPr lang="en-US" sz="3200" dirty="0"/>
              <a:t>5</a:t>
            </a:r>
          </a:p>
        </p:txBody>
      </p:sp>
      <p:sp>
        <p:nvSpPr>
          <p:cNvPr id="19" name="TextBox 18"/>
          <p:cNvSpPr txBox="1"/>
          <p:nvPr/>
        </p:nvSpPr>
        <p:spPr>
          <a:xfrm>
            <a:off x="1856959" y="2657012"/>
            <a:ext cx="412292" cy="584775"/>
          </a:xfrm>
          <a:prstGeom prst="rect">
            <a:avLst/>
          </a:prstGeom>
          <a:solidFill>
            <a:schemeClr val="bg1"/>
          </a:solidFill>
        </p:spPr>
        <p:txBody>
          <a:bodyPr wrap="none" rtlCol="0">
            <a:spAutoFit/>
          </a:bodyPr>
          <a:lstStyle/>
          <a:p>
            <a:r>
              <a:rPr lang="en-US" sz="3200" dirty="0"/>
              <a:t>4</a:t>
            </a:r>
          </a:p>
        </p:txBody>
      </p:sp>
      <p:sp>
        <p:nvSpPr>
          <p:cNvPr id="20" name="TextBox 19"/>
          <p:cNvSpPr txBox="1"/>
          <p:nvPr/>
        </p:nvSpPr>
        <p:spPr>
          <a:xfrm>
            <a:off x="1861032" y="2211561"/>
            <a:ext cx="412292" cy="584775"/>
          </a:xfrm>
          <a:prstGeom prst="rect">
            <a:avLst/>
          </a:prstGeom>
          <a:solidFill>
            <a:schemeClr val="bg1"/>
          </a:solidFill>
        </p:spPr>
        <p:txBody>
          <a:bodyPr wrap="none" rtlCol="0">
            <a:spAutoFit/>
          </a:bodyPr>
          <a:lstStyle/>
          <a:p>
            <a:r>
              <a:rPr lang="en-US" sz="3200" dirty="0"/>
              <a:t>3</a:t>
            </a:r>
          </a:p>
        </p:txBody>
      </p:sp>
      <p:sp>
        <p:nvSpPr>
          <p:cNvPr id="21" name="TextBox 20"/>
          <p:cNvSpPr txBox="1"/>
          <p:nvPr/>
        </p:nvSpPr>
        <p:spPr>
          <a:xfrm>
            <a:off x="1861032" y="4234969"/>
            <a:ext cx="412292" cy="584775"/>
          </a:xfrm>
          <a:prstGeom prst="rect">
            <a:avLst/>
          </a:prstGeom>
          <a:solidFill>
            <a:schemeClr val="bg1"/>
          </a:solidFill>
        </p:spPr>
        <p:txBody>
          <a:bodyPr wrap="none" rtlCol="0">
            <a:spAutoFit/>
          </a:bodyPr>
          <a:lstStyle/>
          <a:p>
            <a:r>
              <a:rPr lang="en-US" sz="3200" dirty="0"/>
              <a:t>7</a:t>
            </a:r>
          </a:p>
        </p:txBody>
      </p:sp>
      <p:sp>
        <p:nvSpPr>
          <p:cNvPr id="23" name="Right Arrow 22"/>
          <p:cNvSpPr/>
          <p:nvPr/>
        </p:nvSpPr>
        <p:spPr>
          <a:xfrm rot="10800000">
            <a:off x="7464397" y="3342071"/>
            <a:ext cx="772768" cy="431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861032" y="4739397"/>
            <a:ext cx="412292" cy="584775"/>
          </a:xfrm>
          <a:prstGeom prst="rect">
            <a:avLst/>
          </a:prstGeom>
          <a:solidFill>
            <a:schemeClr val="bg1"/>
          </a:solidFill>
        </p:spPr>
        <p:txBody>
          <a:bodyPr wrap="none" rtlCol="0">
            <a:spAutoFit/>
          </a:bodyPr>
          <a:lstStyle/>
          <a:p>
            <a:r>
              <a:rPr lang="en-US" sz="3200" dirty="0"/>
              <a:t>8</a:t>
            </a:r>
          </a:p>
        </p:txBody>
      </p:sp>
      <p:sp>
        <p:nvSpPr>
          <p:cNvPr id="35" name="TextBox 34"/>
          <p:cNvSpPr txBox="1"/>
          <p:nvPr/>
        </p:nvSpPr>
        <p:spPr>
          <a:xfrm>
            <a:off x="6468332" y="1776943"/>
            <a:ext cx="412292" cy="584775"/>
          </a:xfrm>
          <a:prstGeom prst="rect">
            <a:avLst/>
          </a:prstGeom>
          <a:solidFill>
            <a:schemeClr val="bg1"/>
          </a:solidFill>
        </p:spPr>
        <p:txBody>
          <a:bodyPr wrap="none" rtlCol="0">
            <a:spAutoFit/>
          </a:bodyPr>
          <a:lstStyle/>
          <a:p>
            <a:r>
              <a:rPr lang="en-US" sz="3200" dirty="0"/>
              <a:t>9</a:t>
            </a:r>
          </a:p>
        </p:txBody>
      </p:sp>
      <p:sp>
        <p:nvSpPr>
          <p:cNvPr id="36" name="TextBox 35"/>
          <p:cNvSpPr txBox="1"/>
          <p:nvPr/>
        </p:nvSpPr>
        <p:spPr>
          <a:xfrm>
            <a:off x="6240705" y="2464248"/>
            <a:ext cx="639919" cy="584775"/>
          </a:xfrm>
          <a:prstGeom prst="rect">
            <a:avLst/>
          </a:prstGeom>
          <a:solidFill>
            <a:schemeClr val="bg1"/>
          </a:solidFill>
        </p:spPr>
        <p:txBody>
          <a:bodyPr wrap="none" rtlCol="0">
            <a:spAutoFit/>
          </a:bodyPr>
          <a:lstStyle/>
          <a:p>
            <a:r>
              <a:rPr lang="en-US" sz="3200" dirty="0"/>
              <a:t>10</a:t>
            </a:r>
          </a:p>
        </p:txBody>
      </p:sp>
      <p:sp>
        <p:nvSpPr>
          <p:cNvPr id="37" name="TextBox 36"/>
          <p:cNvSpPr txBox="1"/>
          <p:nvPr/>
        </p:nvSpPr>
        <p:spPr>
          <a:xfrm>
            <a:off x="6240705" y="4002512"/>
            <a:ext cx="639919" cy="584775"/>
          </a:xfrm>
          <a:prstGeom prst="rect">
            <a:avLst/>
          </a:prstGeom>
          <a:solidFill>
            <a:schemeClr val="bg1"/>
          </a:solidFill>
        </p:spPr>
        <p:txBody>
          <a:bodyPr wrap="none" rtlCol="0">
            <a:spAutoFit/>
          </a:bodyPr>
          <a:lstStyle/>
          <a:p>
            <a:r>
              <a:rPr lang="en-US" sz="3200" dirty="0"/>
              <a:t>11</a:t>
            </a:r>
          </a:p>
        </p:txBody>
      </p:sp>
      <p:sp>
        <p:nvSpPr>
          <p:cNvPr id="38" name="TextBox 37"/>
          <p:cNvSpPr txBox="1"/>
          <p:nvPr/>
        </p:nvSpPr>
        <p:spPr>
          <a:xfrm>
            <a:off x="6240705" y="4734482"/>
            <a:ext cx="639919" cy="584775"/>
          </a:xfrm>
          <a:prstGeom prst="rect">
            <a:avLst/>
          </a:prstGeom>
          <a:solidFill>
            <a:schemeClr val="bg1"/>
          </a:solidFill>
        </p:spPr>
        <p:txBody>
          <a:bodyPr wrap="none" rtlCol="0">
            <a:spAutoFit/>
          </a:bodyPr>
          <a:lstStyle/>
          <a:p>
            <a:r>
              <a:rPr lang="en-US" sz="3200" dirty="0"/>
              <a:t>12</a:t>
            </a:r>
          </a:p>
        </p:txBody>
      </p:sp>
      <p:sp>
        <p:nvSpPr>
          <p:cNvPr id="39" name="Text Placeholder 3"/>
          <p:cNvSpPr txBox="1">
            <a:spLocks/>
          </p:cNvSpPr>
          <p:nvPr/>
        </p:nvSpPr>
        <p:spPr>
          <a:xfrm>
            <a:off x="737898" y="5779943"/>
            <a:ext cx="7292669" cy="1439408"/>
          </a:xfrm>
          <a:prstGeom prst="rect">
            <a:avLst/>
          </a:prstGeom>
        </p:spPr>
        <p:txBody>
          <a:bodyPr/>
          <a:lst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smtClean="0"/>
              <a:t>Other options – more advanced</a:t>
            </a:r>
            <a:endParaRPr lang="en-US" sz="3200" b="1" dirty="0"/>
          </a:p>
        </p:txBody>
      </p:sp>
    </p:spTree>
    <p:extLst>
      <p:ext uri="{BB962C8B-B14F-4D97-AF65-F5344CB8AC3E}">
        <p14:creationId xmlns:p14="http://schemas.microsoft.com/office/powerpoint/2010/main" val="1794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50608" y="475328"/>
            <a:ext cx="8993392" cy="1439408"/>
          </a:xfrm>
        </p:spPr>
        <p:txBody>
          <a:bodyPr/>
          <a:lstStyle/>
          <a:p>
            <a:r>
              <a:rPr lang="en-US" dirty="0" smtClean="0"/>
              <a:t>More </a:t>
            </a:r>
            <a:r>
              <a:rPr lang="en-US" dirty="0" smtClean="0"/>
              <a:t>Advanced </a:t>
            </a:r>
            <a:r>
              <a:rPr lang="en-US" dirty="0" smtClean="0"/>
              <a:t>Camera </a:t>
            </a:r>
            <a:r>
              <a:rPr lang="en-US" dirty="0"/>
              <a:t>Functions</a:t>
            </a:r>
          </a:p>
        </p:txBody>
      </p:sp>
      <p:pic>
        <p:nvPicPr>
          <p:cNvPr id="2051" name="Picture 3" descr="S:\Learning Experiences\Patron training\Slides and Handouts\Android\Android One Off Classes\androi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1" y="1325457"/>
            <a:ext cx="2712580" cy="4822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3.googleusercontent.com/hZaJss9_hznQezZ72wgnCAKGAL-271pvlgWOYZfUOYingUjkXH5A0weTO9K2ODEYgHcoEYmh5TZScHPoidOUsSGwzhrL7DyK2WusEEpEsMrs1LYKTIwahQJzs2-5_2lJ018WP902Vh7xeWxE1WNcOHwJXwRlSovV1a6QqsKyYYUSqy-Ha-pV3JaXN0D23g6Atw1rCTO8BAaNe9Wpmg5k0CHC_RMX6r5o8QP8hsC-ZDXdRfEu10SBFv79gLshaec3lsnsjbucd7TrVnluImzTrGJAkPfGEDhh4mdNQy8km6CtRektbwVVqrj3gNbGuHLrkXTJRDKMInvh_r-bOZ1NNqPw2iFiKQzr16CtCzBJPQLgJ8QeQLBDknKcMxyChVbk62JpO9Awzl6NjdNH8CTR1i5CDKuhL6EzPSRNG0q1ReBDoGHdkwscSa9VfX08D-3CuT43iskwwkJJN62CB2UE4rnFZCKRjTyBk61C8LbeeShfgLfzEbL-EJBJbTVLrtgCTO_-jOEAQBpxWZYBZs25o0a4Ws82mKHeVG4eEB1pT7MwtHEytZnc4OuGQm_Wh1XfI9pnBDqV_gLwFz9NP_ATgf2tMr46R52wB59FdBXmLzo=w854-h1516-no">
            <a:extLst>
              <a:ext uri="{FF2B5EF4-FFF2-40B4-BE49-F238E27FC236}">
                <a16:creationId xmlns:a16="http://schemas.microsoft.com/office/drawing/2014/main" id="{A96459F2-D912-412A-A9A2-7D8E0E9C5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557" y="1330136"/>
            <a:ext cx="2711063" cy="481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10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Learning Experiences\Patron training\Slides and Handouts\Android\Android One Off Classes\androi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558" y="1430795"/>
            <a:ext cx="2610464" cy="46408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lh3.googleusercontent.com/0kdqFQnUQ5FwUq4hlgdjkhcVswPEFQEKLRaHqRwEHsOPO-G1yUixvFNTp9l2OaEuNJ-1up4lP-uXZsUCbw_gF3nk8u9xvlo-0m2szQE8FQhDI0n378IN91Fc4b5nZi4mkghwuQA-sKYjnqITJaMr6cHCSNRBZNRv5RJMEefEDAFDuaEhm58RG23YrliKiCwZpu4PbdQVtgA_1QRxq2Cqu3PAbwIe_U7AAj8UtZZdhf59N9GT5-fXWz-FNEyvszIlw_dCXm1ejN6q94pvsHi8z5isSTWlwmOnwrU-EzXGUzNvD_jb2AXDA51qJgCAiFQsdQwkDJkvqDJ7MbDPi4EGoj-TsFWtNfQ6mh1f2M3NT1R5Ujb9eQ4Ktkjl8wMobqkXn36-rAE9RbJOG0ZR5hJt3kSNQPVo-Z-ZTle2DGltFIohgJwuasTDO1LbR-Xs0dc6ficpSTcKwbxW6rjXIGxWie3W8U-Y9-wUShUlGd62LRwXz-U0s1YXfL6F4GRey9Ta4NJjrKlSqQUv5KUSNMEAB6kp7QXsAcOeJPGeOKF_ruB1j_qVRHvhLEAj__vKd3fhKhyLFrRaR1vWdia-XqgM5R2jNqPegcMMXYJxbXfmfs4=w854-h1516-no">
            <a:extLst>
              <a:ext uri="{FF2B5EF4-FFF2-40B4-BE49-F238E27FC236}">
                <a16:creationId xmlns:a16="http://schemas.microsoft.com/office/drawing/2014/main" id="{B3C97714-FF8C-4188-9132-51F9A6BDA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980" y="1419247"/>
            <a:ext cx="2579019" cy="4583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2"/>
          </p:nvPr>
        </p:nvSpPr>
        <p:spPr>
          <a:xfrm>
            <a:off x="150608" y="475328"/>
            <a:ext cx="8993392" cy="1439408"/>
          </a:xfrm>
        </p:spPr>
        <p:txBody>
          <a:bodyPr/>
          <a:lstStyle/>
          <a:p>
            <a:r>
              <a:rPr lang="en-US" dirty="0" smtClean="0"/>
              <a:t>More </a:t>
            </a:r>
            <a:r>
              <a:rPr lang="en-US" dirty="0" smtClean="0"/>
              <a:t>Advanced </a:t>
            </a:r>
            <a:r>
              <a:rPr lang="en-US" dirty="0" smtClean="0"/>
              <a:t>Camera </a:t>
            </a:r>
            <a:r>
              <a:rPr lang="en-US" dirty="0"/>
              <a:t>Functions</a:t>
            </a:r>
          </a:p>
        </p:txBody>
      </p:sp>
    </p:spTree>
    <p:extLst>
      <p:ext uri="{BB962C8B-B14F-4D97-AF65-F5344CB8AC3E}">
        <p14:creationId xmlns:p14="http://schemas.microsoft.com/office/powerpoint/2010/main" val="156295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82127" y="2054711"/>
            <a:ext cx="7399861" cy="4041289"/>
          </a:xfrm>
        </p:spPr>
        <p:txBody>
          <a:bodyPr numCol="1"/>
          <a:lstStyle/>
          <a:p>
            <a:pPr marL="457200" indent="-457200">
              <a:buFont typeface="+mj-lt"/>
              <a:buAutoNum type="arabicPeriod"/>
            </a:pPr>
            <a:r>
              <a:rPr lang="en-US" dirty="0"/>
              <a:t>Make sure your lens is clean</a:t>
            </a:r>
          </a:p>
          <a:p>
            <a:pPr marL="457200" indent="-457200">
              <a:buFont typeface="+mj-lt"/>
              <a:buAutoNum type="arabicPeriod"/>
            </a:pPr>
            <a:r>
              <a:rPr lang="en-US" dirty="0"/>
              <a:t>Lighting makes a difference</a:t>
            </a:r>
          </a:p>
          <a:p>
            <a:pPr marL="457200" indent="-457200">
              <a:buFont typeface="+mj-lt"/>
              <a:buAutoNum type="arabicPeriod"/>
            </a:pPr>
            <a:r>
              <a:rPr lang="en-US" dirty="0"/>
              <a:t>Take multiple photos</a:t>
            </a:r>
          </a:p>
          <a:p>
            <a:pPr marL="457200" indent="-457200">
              <a:buFont typeface="+mj-lt"/>
              <a:buAutoNum type="arabicPeriod"/>
            </a:pPr>
            <a:r>
              <a:rPr lang="en-US" dirty="0"/>
              <a:t>Take advantage of the different modes</a:t>
            </a:r>
          </a:p>
          <a:p>
            <a:pPr marL="457200" indent="-457200">
              <a:buFont typeface="+mj-lt"/>
              <a:buAutoNum type="arabicPeriod"/>
            </a:pPr>
            <a:r>
              <a:rPr lang="en-US" dirty="0"/>
              <a:t>Avoid using zoom</a:t>
            </a:r>
          </a:p>
          <a:p>
            <a:pPr marL="457200" indent="-457200">
              <a:buFont typeface="+mj-lt"/>
              <a:buAutoNum type="arabicPeriod"/>
            </a:pPr>
            <a:r>
              <a:rPr lang="en-US" dirty="0"/>
              <a:t>Avoid using the flash</a:t>
            </a:r>
          </a:p>
          <a:p>
            <a:pPr marL="457200" indent="-457200">
              <a:buFont typeface="+mj-lt"/>
              <a:buAutoNum type="arabicPeriod"/>
            </a:pPr>
            <a:endParaRPr lang="en-US" dirty="0"/>
          </a:p>
          <a:p>
            <a:endParaRPr lang="en-US" dirty="0"/>
          </a:p>
        </p:txBody>
      </p:sp>
      <p:sp>
        <p:nvSpPr>
          <p:cNvPr id="4" name="Text Placeholder 3"/>
          <p:cNvSpPr>
            <a:spLocks noGrp="1"/>
          </p:cNvSpPr>
          <p:nvPr>
            <p:ph type="body" sz="quarter" idx="12"/>
          </p:nvPr>
        </p:nvSpPr>
        <p:spPr>
          <a:xfrm>
            <a:off x="1195098" y="311972"/>
            <a:ext cx="6773917" cy="1439408"/>
          </a:xfrm>
        </p:spPr>
        <p:txBody>
          <a:bodyPr/>
          <a:lstStyle/>
          <a:p>
            <a:r>
              <a:rPr lang="en-US" dirty="0"/>
              <a:t>Tips for taking great pictures</a:t>
            </a:r>
          </a:p>
        </p:txBody>
      </p:sp>
    </p:spTree>
    <p:extLst>
      <p:ext uri="{BB962C8B-B14F-4D97-AF65-F5344CB8AC3E}">
        <p14:creationId xmlns:p14="http://schemas.microsoft.com/office/powerpoint/2010/main" val="527834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sz="4400" dirty="0"/>
              <a:t>Apps</a:t>
            </a:r>
          </a:p>
        </p:txBody>
      </p:sp>
      <p:pic>
        <p:nvPicPr>
          <p:cNvPr id="1026" name="Picture 2" descr="Image result for snap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874" y="3804782"/>
            <a:ext cx="2144036" cy="2144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st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93" y="3453204"/>
            <a:ext cx="2779424" cy="2756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ogle photos"/>
          <p:cNvPicPr>
            <a:picLocks noChangeAspect="1" noChangeArrowheads="1"/>
          </p:cNvPicPr>
          <p:nvPr/>
        </p:nvPicPr>
        <p:blipFill rotWithShape="1">
          <a:blip r:embed="rId5">
            <a:extLst>
              <a:ext uri="{28A0092B-C50C-407E-A947-70E740481C1C}">
                <a14:useLocalDpi xmlns:a14="http://schemas.microsoft.com/office/drawing/2010/main" val="0"/>
              </a:ext>
            </a:extLst>
          </a:blip>
          <a:srcRect l="13743" r="12140" b="5152"/>
          <a:stretch/>
        </p:blipFill>
        <p:spPr bwMode="auto">
          <a:xfrm>
            <a:off x="4988111" y="3515976"/>
            <a:ext cx="2812894" cy="27216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40011" y="577703"/>
            <a:ext cx="2931060" cy="2875501"/>
            <a:chOff x="4365275" y="792857"/>
            <a:chExt cx="1843439" cy="1808496"/>
          </a:xfrm>
        </p:grpSpPr>
        <p:sp>
          <p:nvSpPr>
            <p:cNvPr id="6" name="Rectangle 5"/>
            <p:cNvSpPr/>
            <p:nvPr/>
          </p:nvSpPr>
          <p:spPr>
            <a:xfrm>
              <a:off x="4365275" y="792857"/>
              <a:ext cx="1843439" cy="18084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4" name="Picture 10" descr="Image result for google play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233" y="792857"/>
              <a:ext cx="1680481" cy="16804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800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dirty="0"/>
              <a:t>Want a copy of this presentation?</a:t>
            </a:r>
          </a:p>
          <a:p>
            <a:pPr marL="0" indent="0">
              <a:buNone/>
            </a:pPr>
            <a:r>
              <a:rPr lang="en-US" dirty="0"/>
              <a:t>Visit </a:t>
            </a:r>
            <a:r>
              <a:rPr lang="en-US" dirty="0" err="1"/>
              <a:t>www.skokielibrary.info</a:t>
            </a:r>
            <a:r>
              <a:rPr lang="en-US" dirty="0"/>
              <a:t>/handouts </a:t>
            </a:r>
          </a:p>
          <a:p>
            <a:pPr marL="0" indent="0">
              <a:buNone/>
            </a:pPr>
            <a:r>
              <a:rPr lang="en-US" dirty="0"/>
              <a:t>where this presentation will be available </a:t>
            </a:r>
          </a:p>
          <a:p>
            <a:pPr marL="0" indent="0">
              <a:buNone/>
            </a:pPr>
            <a:r>
              <a:rPr lang="en-US" dirty="0"/>
              <a:t>for four weeks.</a:t>
            </a:r>
          </a:p>
          <a:p>
            <a:pPr marL="0" indent="0">
              <a:buNone/>
            </a:pPr>
            <a:endParaRPr lang="en-US" dirty="0"/>
          </a:p>
        </p:txBody>
      </p:sp>
      <p:sp>
        <p:nvSpPr>
          <p:cNvPr id="3" name="Text Placeholder 2"/>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213964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446299" y="114570"/>
            <a:ext cx="6773917" cy="1439408"/>
          </a:xfrm>
        </p:spPr>
        <p:txBody>
          <a:bodyPr/>
          <a:lstStyle/>
          <a:p>
            <a:r>
              <a:rPr lang="en-US" dirty="0"/>
              <a:t>Where is the Camera?</a:t>
            </a:r>
          </a:p>
        </p:txBody>
      </p:sp>
      <p:pic>
        <p:nvPicPr>
          <p:cNvPr id="1026" name="Picture 2" descr="Image result for android camera phone"/>
          <p:cNvPicPr>
            <a:picLocks noChangeAspect="1" noChangeArrowheads="1"/>
          </p:cNvPicPr>
          <p:nvPr/>
        </p:nvPicPr>
        <p:blipFill rotWithShape="1">
          <a:blip r:embed="rId3">
            <a:extLst>
              <a:ext uri="{28A0092B-C50C-407E-A947-70E740481C1C}">
                <a14:useLocalDpi xmlns:a14="http://schemas.microsoft.com/office/drawing/2010/main" val="0"/>
              </a:ext>
            </a:extLst>
          </a:blip>
          <a:srcRect l="17727" r="19857"/>
          <a:stretch/>
        </p:blipFill>
        <p:spPr bwMode="auto">
          <a:xfrm>
            <a:off x="444773" y="1322739"/>
            <a:ext cx="4350398" cy="4650211"/>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rot="2208187">
            <a:off x="129504" y="103114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5733535">
            <a:off x="3195016" y="131166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72814" y="5972950"/>
            <a:ext cx="3494316" cy="369332"/>
          </a:xfrm>
          <a:prstGeom prst="rect">
            <a:avLst/>
          </a:prstGeom>
          <a:noFill/>
        </p:spPr>
        <p:txBody>
          <a:bodyPr wrap="square" rtlCol="0">
            <a:spAutoFit/>
          </a:bodyPr>
          <a:lstStyle/>
          <a:p>
            <a:r>
              <a:rPr lang="en-US" dirty="0"/>
              <a:t>Camera lenses</a:t>
            </a:r>
          </a:p>
        </p:txBody>
      </p:sp>
      <p:sp>
        <p:nvSpPr>
          <p:cNvPr id="11" name="TextBox 10"/>
          <p:cNvSpPr txBox="1"/>
          <p:nvPr/>
        </p:nvSpPr>
        <p:spPr>
          <a:xfrm>
            <a:off x="5110440" y="5972950"/>
            <a:ext cx="3494316" cy="369332"/>
          </a:xfrm>
          <a:prstGeom prst="rect">
            <a:avLst/>
          </a:prstGeom>
          <a:noFill/>
        </p:spPr>
        <p:txBody>
          <a:bodyPr wrap="square" rtlCol="0">
            <a:spAutoFit/>
          </a:bodyPr>
          <a:lstStyle/>
          <a:p>
            <a:r>
              <a:rPr lang="en-US" dirty="0"/>
              <a:t>Application </a:t>
            </a:r>
          </a:p>
        </p:txBody>
      </p:sp>
      <p:pic>
        <p:nvPicPr>
          <p:cNvPr id="1032" name="Picture 8" descr="Image result for preloaded android camera apps"/>
          <p:cNvPicPr>
            <a:picLocks noChangeAspect="1" noChangeArrowheads="1"/>
          </p:cNvPicPr>
          <p:nvPr/>
        </p:nvPicPr>
        <p:blipFill rotWithShape="1">
          <a:blip r:embed="rId4">
            <a:extLst>
              <a:ext uri="{28A0092B-C50C-407E-A947-70E740481C1C}">
                <a14:useLocalDpi xmlns:a14="http://schemas.microsoft.com/office/drawing/2010/main" val="0"/>
              </a:ext>
            </a:extLst>
          </a:blip>
          <a:srcRect r="50729"/>
          <a:stretch/>
        </p:blipFill>
        <p:spPr bwMode="auto">
          <a:xfrm>
            <a:off x="5110440" y="1064584"/>
            <a:ext cx="2635612" cy="4740417"/>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rot="9873782">
            <a:off x="6285058" y="226167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1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1: Make sure that your lens is clean and clear of debris. Glasses cleaner/cloth are great for this.</a:t>
            </a:r>
          </a:p>
        </p:txBody>
      </p:sp>
    </p:spTree>
    <p:extLst>
      <p:ext uri="{BB962C8B-B14F-4D97-AF65-F5344CB8AC3E}">
        <p14:creationId xmlns:p14="http://schemas.microsoft.com/office/powerpoint/2010/main" val="423794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EA56DD-62DA-40B6-92D0-B0FE9D24F5D3}"/>
              </a:ext>
            </a:extLst>
          </p:cNvPr>
          <p:cNvSpPr>
            <a:spLocks noGrp="1"/>
          </p:cNvSpPr>
          <p:nvPr>
            <p:ph type="body" sz="quarter" idx="12"/>
          </p:nvPr>
        </p:nvSpPr>
        <p:spPr>
          <a:xfrm>
            <a:off x="4397848" y="5731144"/>
            <a:ext cx="4500155" cy="1439408"/>
          </a:xfrm>
        </p:spPr>
        <p:txBody>
          <a:bodyPr/>
          <a:lstStyle/>
          <a:p>
            <a:pPr algn="ctr"/>
            <a:r>
              <a:rPr lang="en-US" sz="2800" dirty="0" smtClean="0"/>
              <a:t>“Say cheese”</a:t>
            </a:r>
            <a:endParaRPr lang="en-US" sz="2800" dirty="0"/>
          </a:p>
        </p:txBody>
      </p:sp>
      <p:pic>
        <p:nvPicPr>
          <p:cNvPr id="1032" name="Picture 8" descr="https://lh3.googleusercontent.com/xRBb2E4d1ghcSyMHU6e9LyPLeVRGV2MbnXuIJOSiFr7Ln5Ij3PdJ5uWu5PIbB7rmjC3188Ti6OqlFgvJ-b2E-CrRnvMnm77YWHQGg8paGfUSBaCrygvmsPtQznPAa0rabb9k6NCov0-jgnkDKXUUfU2MhuEH7IAQCh7SXaVruI2Oc-UIuMq1inDL4-ILcqQEotvsX6WHBbdfwX6Z2JUpLtqh-r5uyqElobuSJTHgl4-2QYDrgYzriBnHvEAZzq5aDZ6WBnySSDFxLPnCIkp70s-Ritxq6m42UT0Z3KcGUMEFCj2OEpPtBGw3YH-QtpJbKdpwcMPieK70HdvXYjR8tbWuCoSNX_7rUxasSPBseEH1n-cIYj_N_CH5CgTNp9R36Xxcxq7JtL-y68zfW1_T2-qSuINObUd_5zOhiT0OTBgBIu6m3RZDgVu6uNv06Hc76gChJw7VSnG3M_e-DZdiCxB1ax1YB10FOGJAmK-VhXKyxq0qx7IpXADTk3-JhN3J9mGfAqO4MWE4bGvAYjkSt0u2dW2DxtM6rxwyrqccoRGL1qTpNf_MCDYE6pdZ3sMUYidCm9By_EflRXXf-bB0ShwTrKPp3qmXFfA6DW6D=w882-h1566-no">
            <a:extLst>
              <a:ext uri="{FF2B5EF4-FFF2-40B4-BE49-F238E27FC236}">
                <a16:creationId xmlns:a16="http://schemas.microsoft.com/office/drawing/2014/main" id="{2CB888E0-2541-4234-B8A1-72B84C2B7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4" y="311393"/>
            <a:ext cx="3507308" cy="62352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ettings icon">
            <a:extLst>
              <a:ext uri="{FF2B5EF4-FFF2-40B4-BE49-F238E27FC236}">
                <a16:creationId xmlns:a16="http://schemas.microsoft.com/office/drawing/2014/main" id="{B6341781-2AA2-46B3-8743-E69F25ABB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269" y="143706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amera flash icon">
            <a:extLst>
              <a:ext uri="{FF2B5EF4-FFF2-40B4-BE49-F238E27FC236}">
                <a16:creationId xmlns:a16="http://schemas.microsoft.com/office/drawing/2014/main" id="{3B46324C-E1F4-46B5-8CB3-5BA9CEFBD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187" y="367564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rrow camera swap">
            <a:extLst>
              <a:ext uri="{FF2B5EF4-FFF2-40B4-BE49-F238E27FC236}">
                <a16:creationId xmlns:a16="http://schemas.microsoft.com/office/drawing/2014/main" id="{2A6DED6F-7952-4230-9070-5563FAB5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748" y="3739561"/>
            <a:ext cx="1546702" cy="15467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dr icon">
            <a:extLst>
              <a:ext uri="{FF2B5EF4-FFF2-40B4-BE49-F238E27FC236}">
                <a16:creationId xmlns:a16="http://schemas.microsoft.com/office/drawing/2014/main" id="{540069A2-8072-4D34-8C5D-CED850D6C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8187" y="1203261"/>
            <a:ext cx="2305594" cy="230559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237129" y="5368066"/>
            <a:ext cx="1463040" cy="1269402"/>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rot="10800000">
            <a:off x="2769970" y="5658522"/>
            <a:ext cx="2626465" cy="6884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9EA56DD-62DA-40B6-92D0-B0FE9D24F5D3}"/>
              </a:ext>
            </a:extLst>
          </p:cNvPr>
          <p:cNvSpPr>
            <a:spLocks noGrp="1"/>
          </p:cNvSpPr>
          <p:nvPr>
            <p:ph type="body" sz="quarter" idx="12"/>
          </p:nvPr>
        </p:nvSpPr>
        <p:spPr>
          <a:xfrm>
            <a:off x="4397849" y="457504"/>
            <a:ext cx="4500155" cy="1439408"/>
          </a:xfrm>
        </p:spPr>
        <p:txBody>
          <a:bodyPr/>
          <a:lstStyle/>
          <a:p>
            <a:pPr algn="ctr"/>
            <a:r>
              <a:rPr lang="en-US" dirty="0"/>
              <a:t>Common View</a:t>
            </a:r>
          </a:p>
        </p:txBody>
      </p:sp>
    </p:spTree>
    <p:extLst>
      <p:ext uri="{BB962C8B-B14F-4D97-AF65-F5344CB8AC3E}">
        <p14:creationId xmlns:p14="http://schemas.microsoft.com/office/powerpoint/2010/main" val="9438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a:t>
            </a:r>
            <a:r>
              <a:rPr lang="en-US" dirty="0" smtClean="0"/>
              <a:t>2: Take multiple pictures of the same thing so you have options.</a:t>
            </a:r>
            <a:endParaRPr lang="en-US" dirty="0"/>
          </a:p>
        </p:txBody>
      </p:sp>
    </p:spTree>
    <p:extLst>
      <p:ext uri="{BB962C8B-B14F-4D97-AF65-F5344CB8AC3E}">
        <p14:creationId xmlns:p14="http://schemas.microsoft.com/office/powerpoint/2010/main" val="107529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DF9801-3F9D-4B38-9558-ED60CAFB8EE4}"/>
              </a:ext>
            </a:extLst>
          </p:cNvPr>
          <p:cNvSpPr>
            <a:spLocks noGrp="1"/>
          </p:cNvSpPr>
          <p:nvPr>
            <p:ph type="body" sz="quarter" idx="12"/>
          </p:nvPr>
        </p:nvSpPr>
        <p:spPr>
          <a:xfrm>
            <a:off x="235131" y="2020072"/>
            <a:ext cx="6773917" cy="1439408"/>
          </a:xfrm>
        </p:spPr>
        <p:txBody>
          <a:bodyPr/>
          <a:lstStyle/>
          <a:p>
            <a:r>
              <a:rPr lang="en-US" dirty="0"/>
              <a:t>Settings</a:t>
            </a:r>
          </a:p>
        </p:txBody>
      </p:sp>
      <p:pic>
        <p:nvPicPr>
          <p:cNvPr id="4" name="Picture 12" descr="Image result for settings icon">
            <a:extLst>
              <a:ext uri="{FF2B5EF4-FFF2-40B4-BE49-F238E27FC236}">
                <a16:creationId xmlns:a16="http://schemas.microsoft.com/office/drawing/2014/main" id="{DD739835-12BA-406F-B1E4-2C8AD11B2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 y="2534194"/>
            <a:ext cx="2312126" cy="23121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lh3.googleusercontent.com/0IqhZCvdK8goGoM9DEYLe122R_ZA3igM56fo1nFnKmM_d_CqeFf6ELVwSl8asdEhLWfz4R68ld-BGI2PdiKcgrXf3gvEEAO5R2P_FCNrtinU_OB-4whqPbbUhD-q4thcQ2owzdTyeAHnK_eMIZJKa1cAscxHtiDhT9pw8I7kvMgmVOrV01YuftH_T2yxdeODBPlS6Rkgz3pDlLXOj-NJDSxGOAD6H5QVnIQbwUTL-FhTiGwojxYNmlH82ld_yWExaKc24dlScRu5RoF4EwF1-IEaA38u9wm_iQ4Gz8GMm9g39GuHM2uMF9czNUr5Y-f5sNcitZ7qIPgkLprUMPhlaNPV0fNyhnngP69pwHJFBjoFgg4NbfKCbh35BRMvnM6jZcA7JEC6LnSAzA-qgU0vFniD1kT_4ytyvDd0Cz-xu008aubcYDmo7j94AEf4EjZGPfKFwZ9l4OyVV64qTiQFEfaggY2W5neQTGnt0cvHJ0i9Ad_NgTlfDYmwrAUyW61x5I748fZ6a9oq709gmR2-dODeHtDBGhESUY8lYrdYlmJhKYwmjgTHIeaH6DgwUNIwI9oY8Vs6KUWA9xYJMPjRj0AwMsicv7Q5FKvOpSIy=w882-h1566-no">
            <a:extLst>
              <a:ext uri="{FF2B5EF4-FFF2-40B4-BE49-F238E27FC236}">
                <a16:creationId xmlns:a16="http://schemas.microsoft.com/office/drawing/2014/main" id="{51CCAA91-88AC-4728-8937-E78C723E8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325"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49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DF9801-3F9D-4B38-9558-ED60CAFB8EE4}"/>
              </a:ext>
            </a:extLst>
          </p:cNvPr>
          <p:cNvSpPr>
            <a:spLocks noGrp="1"/>
          </p:cNvSpPr>
          <p:nvPr>
            <p:ph type="body" sz="quarter" idx="12"/>
          </p:nvPr>
        </p:nvSpPr>
        <p:spPr>
          <a:xfrm>
            <a:off x="235131" y="2020072"/>
            <a:ext cx="6773917" cy="1439408"/>
          </a:xfrm>
        </p:spPr>
        <p:txBody>
          <a:bodyPr/>
          <a:lstStyle/>
          <a:p>
            <a:r>
              <a:rPr lang="en-US" dirty="0"/>
              <a:t>Settings</a:t>
            </a:r>
          </a:p>
        </p:txBody>
      </p:sp>
      <p:pic>
        <p:nvPicPr>
          <p:cNvPr id="4" name="Picture 12" descr="Image result for settings icon">
            <a:extLst>
              <a:ext uri="{FF2B5EF4-FFF2-40B4-BE49-F238E27FC236}">
                <a16:creationId xmlns:a16="http://schemas.microsoft.com/office/drawing/2014/main" id="{DD739835-12BA-406F-B1E4-2C8AD11B2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 y="2534194"/>
            <a:ext cx="2312126" cy="23121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lh3.googleusercontent.com/Cs3KyxCJe7Qp-Z_5F81it_J9u9LKTt6foP_UuUC2YLy1PDf6tNyCoCI9R93HaozZBpeWs5VsGd1lybtNAi3ZVtszi4M-dUfH12fyzMq4E4_7xGjBN99P3WaNMPq4SP7hvk4W0h31GXhxWlnLnFoNmhkqhe7Fjx6OEqUm9LU5t1cjjoJGrEkClERYrEIsn2onc53d47lW6pmfUwv3Gnzf8u1WW-mcXs8BFClbmRpJThtefVsoKErj-PeIJyJlKrUBNI7qZOGqATdluSM7wvlEe4xfppi4AUksTmxB-wI8o8mv90q4cS-shFMLA2RO3PdDhZkui2Cdk2fWVrA-mQaOcZZYlp0mAjUefD3JtDzFtS1eb3J1lGqTgRecgYg1nLySIhMjY-TmL6wjbQsAwk8BGe53eMF07dFOsae5n4TrjDhN_Spbx88Zwl009CedXi_x-y2pMLfF5-SQSOG64uZ2cPCKH8uUHb9RP3zp64vY_c4EkQni12eAsGsNy8CD8KNTvP-OQv9V6nfGXu6NtuWzvLG0Gg4vQ6L-vo2q_8Wo0qoZ5moreqXRWiBcw8ObeQtBh46Oum-EcNkw1UlseFZufE8YbF5UlmVIrH1NF_1o=w882-h1566-no">
            <a:extLst>
              <a:ext uri="{FF2B5EF4-FFF2-40B4-BE49-F238E27FC236}">
                <a16:creationId xmlns:a16="http://schemas.microsoft.com/office/drawing/2014/main" id="{FE270DA7-8B9B-434F-982F-3ACD6ACA6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137"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584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D853E-B73A-44FD-905D-ECC2FD5CF4F8}"/>
              </a:ext>
            </a:extLst>
          </p:cNvPr>
          <p:cNvSpPr>
            <a:spLocks noGrp="1"/>
          </p:cNvSpPr>
          <p:nvPr>
            <p:ph type="body" sz="quarter" idx="10"/>
          </p:nvPr>
        </p:nvSpPr>
        <p:spPr/>
        <p:txBody>
          <a:bodyPr/>
          <a:lstStyle/>
          <a:p>
            <a:r>
              <a:rPr lang="en-US" dirty="0"/>
              <a:t>PHOTO TIP </a:t>
            </a:r>
            <a:r>
              <a:rPr lang="en-US" dirty="0" smtClean="0"/>
              <a:t>3: </a:t>
            </a:r>
            <a:r>
              <a:rPr lang="en-US" dirty="0"/>
              <a:t>Turn on the gridlines for better </a:t>
            </a:r>
            <a:r>
              <a:rPr lang="en-US" dirty="0" smtClean="0"/>
              <a:t>composition. </a:t>
            </a:r>
            <a:r>
              <a:rPr lang="en-US" dirty="0"/>
              <a:t>Photographers use the “rule of thirds” to help frame their subject and create better photos.</a:t>
            </a:r>
          </a:p>
        </p:txBody>
      </p:sp>
    </p:spTree>
    <p:extLst>
      <p:ext uri="{BB962C8B-B14F-4D97-AF65-F5344CB8AC3E}">
        <p14:creationId xmlns:p14="http://schemas.microsoft.com/office/powerpoint/2010/main" val="204544589"/>
      </p:ext>
    </p:extLst>
  </p:cSld>
  <p:clrMapOvr>
    <a:masterClrMapping/>
  </p:clrMapOvr>
</p:sld>
</file>

<file path=ppt/theme/theme1.xml><?xml version="1.0" encoding="utf-8"?>
<a:theme xmlns:a="http://schemas.openxmlformats.org/drawingml/2006/main" name="TITLE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XT on seafoam">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XT on red">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MAGE with teal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2276</TotalTime>
  <Words>840</Words>
  <Application>Microsoft Office PowerPoint</Application>
  <PresentationFormat>On-screen Show (4:3)</PresentationFormat>
  <Paragraphs>135</Paragraphs>
  <Slides>25</Slides>
  <Notes>11</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25</vt:i4>
      </vt:variant>
    </vt:vector>
  </HeadingPairs>
  <TitlesOfParts>
    <vt:vector size="37" baseType="lpstr">
      <vt:lpstr>Arial</vt:lpstr>
      <vt:lpstr>Calibri</vt:lpstr>
      <vt:lpstr>Century Gothic</vt:lpstr>
      <vt:lpstr>TITLE on white</vt:lpstr>
      <vt:lpstr>TITLE on teal</vt:lpstr>
      <vt:lpstr>TEXT on white</vt:lpstr>
      <vt:lpstr>1_TEXT on teal</vt:lpstr>
      <vt:lpstr>TEXT on seafoam</vt:lpstr>
      <vt:lpstr>TEXT on red</vt:lpstr>
      <vt:lpstr>IMAGE with white stamp</vt:lpstr>
      <vt:lpstr>IMAGE with teal stamp</vt:lpstr>
      <vt:lpstr>1_IMAGE with white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dc:creator>
  <cp:lastModifiedBy>Annie Tillmann</cp:lastModifiedBy>
  <cp:revision>92</cp:revision>
  <cp:lastPrinted>2017-10-11T23:11:11Z</cp:lastPrinted>
  <dcterms:created xsi:type="dcterms:W3CDTF">2015-10-15T13:25:53Z</dcterms:created>
  <dcterms:modified xsi:type="dcterms:W3CDTF">2018-06-04T23:30:57Z</dcterms:modified>
</cp:coreProperties>
</file>