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75" r:id="rId2"/>
    <p:sldMasterId id="2147483655" r:id="rId3"/>
    <p:sldMasterId id="2147483671" r:id="rId4"/>
    <p:sldMasterId id="2147483658" r:id="rId5"/>
    <p:sldMasterId id="2147483661" r:id="rId6"/>
    <p:sldMasterId id="2147483666" r:id="rId7"/>
    <p:sldMasterId id="2147483677" r:id="rId8"/>
  </p:sldMasterIdLst>
  <p:notesMasterIdLst>
    <p:notesMasterId r:id="rId42"/>
  </p:notesMasterIdLst>
  <p:sldIdLst>
    <p:sldId id="276" r:id="rId9"/>
    <p:sldId id="275" r:id="rId10"/>
    <p:sldId id="307" r:id="rId11"/>
    <p:sldId id="310" r:id="rId12"/>
    <p:sldId id="302" r:id="rId13"/>
    <p:sldId id="304" r:id="rId14"/>
    <p:sldId id="312" r:id="rId15"/>
    <p:sldId id="311" r:id="rId16"/>
    <p:sldId id="305" r:id="rId17"/>
    <p:sldId id="278" r:id="rId18"/>
    <p:sldId id="313" r:id="rId19"/>
    <p:sldId id="337" r:id="rId20"/>
    <p:sldId id="316" r:id="rId21"/>
    <p:sldId id="317" r:id="rId22"/>
    <p:sldId id="318" r:id="rId23"/>
    <p:sldId id="319" r:id="rId24"/>
    <p:sldId id="320" r:id="rId25"/>
    <p:sldId id="334" r:id="rId26"/>
    <p:sldId id="322" r:id="rId27"/>
    <p:sldId id="324" r:id="rId28"/>
    <p:sldId id="325" r:id="rId29"/>
    <p:sldId id="326" r:id="rId30"/>
    <p:sldId id="327" r:id="rId31"/>
    <p:sldId id="335" r:id="rId32"/>
    <p:sldId id="328" r:id="rId33"/>
    <p:sldId id="331" r:id="rId34"/>
    <p:sldId id="333" r:id="rId35"/>
    <p:sldId id="332" r:id="rId36"/>
    <p:sldId id="309" r:id="rId37"/>
    <p:sldId id="308" r:id="rId38"/>
    <p:sldId id="329" r:id="rId39"/>
    <p:sldId id="330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9" autoAdjust="0"/>
    <p:restoredTop sz="80952" autoAdjust="0"/>
  </p:normalViewPr>
  <p:slideViewPr>
    <p:cSldViewPr snapToGrid="0" snapToObjects="1">
      <p:cViewPr>
        <p:scale>
          <a:sx n="121" d="100"/>
          <a:sy n="121" d="100"/>
        </p:scale>
        <p:origin x="-34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15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1D707-575F-2545-8F69-02C924F65ED7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1E059-F2CF-E744-8F65-44D940EDD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4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www.usability.gov</a:t>
            </a:r>
            <a:r>
              <a:rPr lang="en-US" dirty="0" smtClean="0"/>
              <a:t>/how-to-and-tools/methods/usability-</a:t>
            </a:r>
            <a:r>
              <a:rPr lang="en-US" dirty="0" err="1" smtClean="0"/>
              <a:t>testing.html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1E059-F2CF-E744-8F65-44D940EDDB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76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1E059-F2CF-E744-8F65-44D940EDDB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1E059-F2CF-E744-8F65-44D940EDDB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www.nngroup.com</a:t>
            </a:r>
            <a:r>
              <a:rPr lang="en-US" smtClean="0"/>
              <a:t>/articles/task-scenarios-usability-testing/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1E059-F2CF-E744-8F65-44D940EDDB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www.nngroup.com</a:t>
            </a:r>
            <a:r>
              <a:rPr lang="en-US" smtClean="0"/>
              <a:t>/articles/task-scenarios-usability-testing/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1E059-F2CF-E744-8F65-44D940EDDB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1E059-F2CF-E744-8F65-44D940EDDB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1E059-F2CF-E744-8F65-44D940EDDB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1E059-F2CF-E744-8F65-44D940EDDB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1E059-F2CF-E744-8F65-44D940EDDB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1E059-F2CF-E744-8F65-44D940EDDB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1E059-F2CF-E744-8F65-44D940EDDB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www.usability.gov</a:t>
            </a:r>
            <a:r>
              <a:rPr lang="en-US" dirty="0" smtClean="0"/>
              <a:t>/how-to-and-tools/methods/usability-</a:t>
            </a:r>
            <a:r>
              <a:rPr lang="en-US" smtClean="0"/>
              <a:t>testing.html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1E059-F2CF-E744-8F65-44D940EDDB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76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1E059-F2CF-E744-8F65-44D940EDDB8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www.sensible.com</a:t>
            </a:r>
            <a:r>
              <a:rPr lang="en-US" dirty="0" smtClean="0"/>
              <a:t>/downloads/test-</a:t>
            </a:r>
            <a:r>
              <a:rPr lang="en-US" dirty="0" err="1" smtClean="0"/>
              <a:t>script.pdf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1E059-F2CF-E744-8F65-44D940EDDB8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1E059-F2CF-E744-8F65-44D940EDDB8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1E059-F2CF-E744-8F65-44D940EDDB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3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www.nngroup.com</a:t>
            </a:r>
            <a:r>
              <a:rPr lang="en-US" dirty="0" smtClean="0"/>
              <a:t>/articles/why-you-only-need-to-test-with-5-users/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1E059-F2CF-E744-8F65-44D940EDDB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30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1E059-F2CF-E744-8F65-44D940EDDB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1E059-F2CF-E744-8F65-44D940EDDB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1E059-F2CF-E744-8F65-44D940EDDB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1E059-F2CF-E744-8F65-44D940EDDB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1E059-F2CF-E744-8F65-44D940EDDB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03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46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04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seafoam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09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71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: no hea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45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71600" y="5486400"/>
            <a:ext cx="6496050" cy="30003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74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5486400"/>
            <a:ext cx="5707062" cy="317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18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57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43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54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white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2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46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99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eal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2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37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3.xml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theme" Target="../theme/theme4.xml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theme" Target="../theme/theme5.xml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6.xml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L Logo web te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7" y="456257"/>
            <a:ext cx="2139509" cy="10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1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047" y="456257"/>
            <a:ext cx="2139509" cy="105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27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530" y="5289706"/>
            <a:ext cx="765449" cy="114817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456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6" r:id="rId2"/>
    <p:sldLayoutId id="214748365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8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23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59" r:id="rId2"/>
    <p:sldLayoutId id="214748366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0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69"/>
          <p:cNvPicPr preferRelativeResize="0"/>
          <p:nvPr userDrawn="1"/>
        </p:nvPicPr>
        <p:blipFill rotWithShape="1">
          <a:blip r:embed="rId3">
            <a:alphaModFix/>
          </a:blip>
          <a:srcRect t="12501" b="12501"/>
          <a:stretch/>
        </p:blipFill>
        <p:spPr>
          <a:xfrm>
            <a:off x="-156198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1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 descr="4500411648_874798709f_z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" y="562429"/>
            <a:ext cx="7989454" cy="4489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1530" y="5289706"/>
            <a:ext cx="765449" cy="11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5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nngroup.com/articles/why-you-only-need-to-test-with-5-user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Open for Business: </a:t>
            </a:r>
            <a:endParaRPr lang="en-US" dirty="0" smtClean="0"/>
          </a:p>
          <a:p>
            <a:pPr algn="ctr"/>
            <a:r>
              <a:rPr lang="en-US" dirty="0" smtClean="0"/>
              <a:t>Website </a:t>
            </a:r>
            <a:r>
              <a:rPr lang="en-US" dirty="0"/>
              <a:t>User Testing</a:t>
            </a:r>
          </a:p>
        </p:txBody>
      </p:sp>
    </p:spTree>
    <p:extLst>
      <p:ext uri="{BB962C8B-B14F-4D97-AF65-F5344CB8AC3E}">
        <p14:creationId xmlns:p14="http://schemas.microsoft.com/office/powerpoint/2010/main" val="1756365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625929"/>
            <a:ext cx="6773917" cy="4250871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Card sorting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Task scenarios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Open-ended questions</a:t>
            </a:r>
          </a:p>
          <a:p>
            <a:pPr marL="571500" indent="-571500">
              <a:buFont typeface="Arial"/>
              <a:buChar char="•"/>
            </a:pPr>
            <a:endParaRPr lang="en-US" dirty="0" smtClean="0"/>
          </a:p>
          <a:p>
            <a:pPr marL="571500" indent="-571500">
              <a:buFont typeface="Arial"/>
              <a:buChar char="•"/>
            </a:pPr>
            <a:endParaRPr lang="en-US" dirty="0" smtClean="0"/>
          </a:p>
          <a:p>
            <a:pPr marL="571500" indent="-571500">
              <a:buFont typeface="Arial"/>
              <a:buChar char="•"/>
            </a:pPr>
            <a:endParaRPr lang="en-US" dirty="0" smtClean="0"/>
          </a:p>
          <a:p>
            <a:pPr marL="571500" indent="-57150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0258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Card Sorting</a:t>
            </a:r>
          </a:p>
        </p:txBody>
      </p:sp>
    </p:spTree>
    <p:extLst>
      <p:ext uri="{BB962C8B-B14F-4D97-AF65-F5344CB8AC3E}">
        <p14:creationId xmlns:p14="http://schemas.microsoft.com/office/powerpoint/2010/main" val="624656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1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625929"/>
            <a:ext cx="6773917" cy="4250871"/>
          </a:xfrm>
        </p:spPr>
        <p:txBody>
          <a:bodyPr/>
          <a:lstStyle/>
          <a:p>
            <a:r>
              <a:rPr lang="en-US" sz="2400" b="1" dirty="0"/>
              <a:t>Card </a:t>
            </a:r>
            <a:r>
              <a:rPr lang="en-US" sz="2400" b="1" dirty="0" smtClean="0"/>
              <a:t>Sorting</a:t>
            </a:r>
          </a:p>
          <a:p>
            <a:endParaRPr lang="en-US" sz="2000" b="1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Open (no labels)</a:t>
            </a:r>
            <a:endParaRPr lang="en-US" sz="2000" dirty="0"/>
          </a:p>
          <a:p>
            <a:pPr marL="1085850" lvl="1" indent="-342900">
              <a:buFont typeface="Courier New"/>
              <a:buChar char="o"/>
            </a:pPr>
            <a:r>
              <a:rPr lang="en-US" sz="2000" dirty="0"/>
              <a:t>Generative, rather than evaluative</a:t>
            </a:r>
          </a:p>
          <a:p>
            <a:pPr marL="1085850" lvl="1" indent="-342900">
              <a:buFont typeface="Courier New"/>
              <a:buChar char="o"/>
            </a:pPr>
            <a:r>
              <a:rPr lang="en-US" sz="2000" dirty="0"/>
              <a:t>Best if you’re starting to design a new website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Closed (labels provided)</a:t>
            </a:r>
            <a:endParaRPr lang="en-US" sz="2000" dirty="0"/>
          </a:p>
          <a:p>
            <a:pPr marL="1085850" lvl="1" indent="-342900">
              <a:buFont typeface="Courier New"/>
              <a:buChar char="o"/>
            </a:pPr>
            <a:r>
              <a:rPr lang="en-US" sz="2000" dirty="0"/>
              <a:t>Is your info well-placed in existing categories? Do people agree?</a:t>
            </a:r>
          </a:p>
          <a:p>
            <a:pPr marL="1085850" lvl="1" indent="-342900">
              <a:buFont typeface="Courier New"/>
              <a:buChar char="o"/>
            </a:pPr>
            <a:r>
              <a:rPr lang="en-US" sz="2000" dirty="0"/>
              <a:t>Pinpoint unclear or misleading category labels.</a:t>
            </a:r>
          </a:p>
          <a:p>
            <a:pPr marL="1085850" lvl="1" indent="-342900">
              <a:buFont typeface="Courier New"/>
              <a:buChar char="o"/>
            </a:pPr>
            <a:r>
              <a:rPr lang="en-US" sz="2000" dirty="0"/>
              <a:t>Reduce the number of categories based on which ones are ignored the </a:t>
            </a:r>
            <a:r>
              <a:rPr lang="en-US" sz="2000" dirty="0" smtClean="0"/>
              <a:t>most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688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625929"/>
            <a:ext cx="6773917" cy="4250871"/>
          </a:xfrm>
        </p:spPr>
        <p:txBody>
          <a:bodyPr/>
          <a:lstStyle/>
          <a:p>
            <a:r>
              <a:rPr lang="en-US" sz="2400" b="1" dirty="0"/>
              <a:t>Card </a:t>
            </a:r>
            <a:r>
              <a:rPr lang="en-US" sz="2400" b="1" dirty="0" smtClean="0"/>
              <a:t>Sorting</a:t>
            </a:r>
          </a:p>
          <a:p>
            <a:endParaRPr lang="en-US" sz="2000" b="1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Hybrid (label provided, ability to add new ones)</a:t>
            </a:r>
            <a:endParaRPr lang="en-US" sz="2000" dirty="0"/>
          </a:p>
          <a:p>
            <a:pPr marL="1085850" lvl="1" indent="-342900">
              <a:buFont typeface="Courier New"/>
              <a:buChar char="o"/>
            </a:pPr>
            <a:r>
              <a:rPr lang="en-US" sz="2000" dirty="0"/>
              <a:t>Confident in category labels, but want to keep the option open “just in case”</a:t>
            </a:r>
          </a:p>
          <a:p>
            <a:pPr marL="1485900" lvl="2" indent="-342900">
              <a:buFont typeface="Courier New"/>
              <a:buChar char="o"/>
            </a:pPr>
            <a:r>
              <a:rPr lang="en-US" sz="2000" dirty="0"/>
              <a:t>Find out if participants come up with category labels that are better than the ones you have</a:t>
            </a:r>
          </a:p>
          <a:p>
            <a:pPr marL="1485900" lvl="2" indent="-342900">
              <a:buFont typeface="Courier New"/>
              <a:buChar char="o"/>
            </a:pPr>
            <a:r>
              <a:rPr lang="en-US" sz="2000" dirty="0"/>
              <a:t>Avoid the risk of people “making do” with categories they may not wholly agree with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4970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49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amb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50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rt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29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Task Scenarios</a:t>
            </a:r>
          </a:p>
        </p:txBody>
      </p:sp>
    </p:spTree>
    <p:extLst>
      <p:ext uri="{BB962C8B-B14F-4D97-AF65-F5344CB8AC3E}">
        <p14:creationId xmlns:p14="http://schemas.microsoft.com/office/powerpoint/2010/main" val="3054361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625929"/>
            <a:ext cx="6773917" cy="4779650"/>
          </a:xfrm>
        </p:spPr>
        <p:txBody>
          <a:bodyPr/>
          <a:lstStyle/>
          <a:p>
            <a:r>
              <a:rPr lang="en-US" sz="2400" b="1" dirty="0" smtClean="0"/>
              <a:t>Task Scenarios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“The most effective way of understanding what works and what doesn’t in an interface is to watch people use it. This is the essence of usability testing.</a:t>
            </a:r>
            <a:r>
              <a:rPr lang="en-US" sz="2000" dirty="0" smtClean="0"/>
              <a:t>”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 </a:t>
            </a:r>
            <a:r>
              <a:rPr lang="en-US" sz="2000" dirty="0"/>
              <a:t>order to observe participants you need to give them something to do. These assignments are frequently referred to as tasks</a:t>
            </a:r>
            <a:r>
              <a:rPr lang="en-US" sz="2000" dirty="0" smtClean="0"/>
              <a:t>.</a:t>
            </a:r>
          </a:p>
          <a:p>
            <a:pPr marL="1085850" lvl="1" indent="-342900">
              <a:buFont typeface="Courier New"/>
              <a:buChar char="o"/>
            </a:pPr>
            <a:r>
              <a:rPr lang="en-US" sz="2000" dirty="0" smtClean="0"/>
              <a:t>To avoid making participants </a:t>
            </a:r>
            <a:r>
              <a:rPr lang="en-US" sz="2000" dirty="0"/>
              <a:t>feel like they’re being </a:t>
            </a:r>
            <a:r>
              <a:rPr lang="en-US" sz="2000" dirty="0" smtClean="0"/>
              <a:t>tested, you can call them “activities.”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074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are usability tests?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36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625929"/>
            <a:ext cx="6773917" cy="4926597"/>
          </a:xfrm>
        </p:spPr>
        <p:txBody>
          <a:bodyPr/>
          <a:lstStyle/>
          <a:p>
            <a:r>
              <a:rPr lang="en-US" sz="2400" b="1" dirty="0" smtClean="0"/>
              <a:t>Task Scenarios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Come up with a list of general user goals that visitors to your site may have. What are the most important things that every user must be able to accomplish on the site</a:t>
            </a:r>
            <a:r>
              <a:rPr lang="en-US" sz="20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Turn these user goals into task scenarios.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Task scenarios need to provide context so users engage with the interface and pretend to perform business or personal tasks as if they were at home or in the office.</a:t>
            </a:r>
          </a:p>
        </p:txBody>
      </p:sp>
    </p:spTree>
    <p:extLst>
      <p:ext uri="{BB962C8B-B14F-4D97-AF65-F5344CB8AC3E}">
        <p14:creationId xmlns:p14="http://schemas.microsoft.com/office/powerpoint/2010/main" val="1722704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625929"/>
            <a:ext cx="6773917" cy="4926597"/>
          </a:xfrm>
        </p:spPr>
        <p:txBody>
          <a:bodyPr/>
          <a:lstStyle/>
          <a:p>
            <a:r>
              <a:rPr lang="en-US" sz="2400" b="1" dirty="0" smtClean="0"/>
              <a:t>Writing Task Scenarios</a:t>
            </a:r>
          </a:p>
          <a:p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Make </a:t>
            </a:r>
            <a:r>
              <a:rPr lang="en-US" sz="2000" dirty="0"/>
              <a:t>the </a:t>
            </a:r>
            <a:r>
              <a:rPr lang="en-US" sz="2000" dirty="0" smtClean="0"/>
              <a:t>task </a:t>
            </a:r>
            <a:r>
              <a:rPr lang="en-US" sz="2000" dirty="0"/>
              <a:t>r</a:t>
            </a:r>
            <a:r>
              <a:rPr lang="en-US" sz="2000" dirty="0" smtClean="0"/>
              <a:t>ealistic</a:t>
            </a:r>
          </a:p>
          <a:p>
            <a:pPr marL="1200150" lvl="1" indent="-457200">
              <a:buFont typeface="+mj-lt"/>
              <a:buAutoNum type="alphaLcPeriod"/>
            </a:pPr>
            <a:r>
              <a:rPr lang="en-US" sz="2000" i="1" dirty="0" smtClean="0"/>
              <a:t>User </a:t>
            </a:r>
            <a:r>
              <a:rPr lang="en-US" sz="2000" i="1" dirty="0"/>
              <a:t>goal: </a:t>
            </a:r>
            <a:r>
              <a:rPr lang="en-US" sz="2000" dirty="0"/>
              <a:t>Browse product offerings and purchase an </a:t>
            </a:r>
            <a:r>
              <a:rPr lang="en-US" sz="2000" dirty="0" smtClean="0"/>
              <a:t>item</a:t>
            </a:r>
          </a:p>
          <a:p>
            <a:pPr marL="1200150" lvl="1" indent="-457200">
              <a:buFont typeface="+mj-lt"/>
              <a:buAutoNum type="alphaLcPeriod"/>
            </a:pPr>
            <a:r>
              <a:rPr lang="en-US" sz="2000" i="1" dirty="0" smtClean="0"/>
              <a:t>Poor </a:t>
            </a:r>
            <a:r>
              <a:rPr lang="en-US" sz="2000" i="1" dirty="0"/>
              <a:t>task: </a:t>
            </a:r>
            <a:r>
              <a:rPr lang="en-US" sz="2000" dirty="0"/>
              <a:t>Purchase a pair of orange Nike running </a:t>
            </a:r>
            <a:r>
              <a:rPr lang="en-US" sz="2000" dirty="0" smtClean="0"/>
              <a:t>shoes</a:t>
            </a:r>
          </a:p>
          <a:p>
            <a:pPr marL="1200150" lvl="1" indent="-457200">
              <a:buFont typeface="+mj-lt"/>
              <a:buAutoNum type="alphaLcPeriod"/>
            </a:pPr>
            <a:r>
              <a:rPr lang="en-US" sz="2000" i="1" dirty="0" smtClean="0"/>
              <a:t>Better </a:t>
            </a:r>
            <a:r>
              <a:rPr lang="en-US" sz="2000" i="1" dirty="0"/>
              <a:t>task:</a:t>
            </a:r>
            <a:r>
              <a:rPr lang="en-US" sz="2000" dirty="0"/>
              <a:t> Buy a pair of shoes for less than $</a:t>
            </a:r>
            <a:r>
              <a:rPr lang="en-US" sz="2000" dirty="0" smtClean="0"/>
              <a:t>40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7834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625929"/>
            <a:ext cx="6773917" cy="4926597"/>
          </a:xfrm>
        </p:spPr>
        <p:txBody>
          <a:bodyPr/>
          <a:lstStyle/>
          <a:p>
            <a:r>
              <a:rPr lang="en-US" sz="2400" b="1" dirty="0" smtClean="0"/>
              <a:t>Writing Task Scenarios</a:t>
            </a:r>
          </a:p>
          <a:p>
            <a:endParaRPr lang="en-US" sz="2000" b="1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 smtClean="0"/>
              <a:t>Make </a:t>
            </a:r>
            <a:r>
              <a:rPr lang="en-US" sz="2000" dirty="0"/>
              <a:t>the </a:t>
            </a:r>
            <a:r>
              <a:rPr lang="en-US" sz="2000" dirty="0" smtClean="0"/>
              <a:t>task actionable</a:t>
            </a:r>
          </a:p>
          <a:p>
            <a:pPr marL="1200150" lvl="1" indent="-457200">
              <a:buFont typeface="+mj-lt"/>
              <a:buAutoNum type="alphaLcPeriod"/>
            </a:pPr>
            <a:r>
              <a:rPr lang="en-US" sz="2000" i="1" dirty="0" smtClean="0"/>
              <a:t>User goal: </a:t>
            </a:r>
            <a:r>
              <a:rPr lang="en-US" sz="2000" dirty="0"/>
              <a:t>Find movie and show times</a:t>
            </a:r>
            <a:r>
              <a:rPr lang="en-US" sz="2000" dirty="0" smtClean="0"/>
              <a:t>.</a:t>
            </a:r>
          </a:p>
          <a:p>
            <a:pPr marL="1200150" lvl="1" indent="-457200">
              <a:buFont typeface="+mj-lt"/>
              <a:buAutoNum type="alphaLcPeriod"/>
            </a:pPr>
            <a:r>
              <a:rPr lang="en-US" sz="2000" i="1" dirty="0" smtClean="0"/>
              <a:t>Poor </a:t>
            </a:r>
            <a:r>
              <a:rPr lang="en-US" sz="2000" i="1" dirty="0"/>
              <a:t>task: </a:t>
            </a:r>
            <a:r>
              <a:rPr lang="en-US" sz="2000" dirty="0"/>
              <a:t>You want to see a movie Sunday afternoon. Go to </a:t>
            </a:r>
            <a:r>
              <a:rPr lang="en-US" sz="2000" dirty="0" err="1"/>
              <a:t>www.fandango.com</a:t>
            </a:r>
            <a:r>
              <a:rPr lang="en-US" sz="2000" dirty="0"/>
              <a:t> and tell me where you’d click next</a:t>
            </a:r>
            <a:r>
              <a:rPr lang="en-US" sz="2000" dirty="0" smtClean="0"/>
              <a:t>.</a:t>
            </a:r>
          </a:p>
          <a:p>
            <a:pPr marL="1200150" lvl="1" indent="-457200">
              <a:buFont typeface="+mj-lt"/>
              <a:buAutoNum type="alphaLcPeriod"/>
            </a:pPr>
            <a:r>
              <a:rPr lang="en-US" sz="2000" i="1" dirty="0" smtClean="0"/>
              <a:t>Better </a:t>
            </a:r>
            <a:r>
              <a:rPr lang="en-US" sz="2000" i="1" dirty="0"/>
              <a:t>task:</a:t>
            </a:r>
            <a:r>
              <a:rPr lang="en-US" sz="2000" dirty="0"/>
              <a:t> Use </a:t>
            </a:r>
            <a:r>
              <a:rPr lang="en-US" sz="2000" dirty="0" err="1"/>
              <a:t>www.fandago.com</a:t>
            </a:r>
            <a:r>
              <a:rPr lang="en-US" sz="2000" dirty="0"/>
              <a:t> to find a movie you’d be interested in seeing on Sunday afternoon.</a:t>
            </a:r>
          </a:p>
        </p:txBody>
      </p:sp>
    </p:spTree>
    <p:extLst>
      <p:ext uri="{BB962C8B-B14F-4D97-AF65-F5344CB8AC3E}">
        <p14:creationId xmlns:p14="http://schemas.microsoft.com/office/powerpoint/2010/main" val="1515406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625929"/>
            <a:ext cx="6773917" cy="4926597"/>
          </a:xfrm>
        </p:spPr>
        <p:txBody>
          <a:bodyPr/>
          <a:lstStyle/>
          <a:p>
            <a:r>
              <a:rPr lang="en-US" sz="2400" b="1" dirty="0" smtClean="0"/>
              <a:t>Writing Task Scenarios</a:t>
            </a:r>
          </a:p>
          <a:p>
            <a:endParaRPr lang="en-US" sz="2000" b="1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 smtClean="0"/>
              <a:t>Avoid giving clues and describing the steps</a:t>
            </a:r>
          </a:p>
          <a:p>
            <a:pPr marL="1200150" lvl="1" indent="-457200">
              <a:buFont typeface="+mj-lt"/>
              <a:buAutoNum type="alphaLcPeriod"/>
            </a:pPr>
            <a:r>
              <a:rPr lang="en-US" sz="2000" i="1" dirty="0" smtClean="0"/>
              <a:t>User goal: </a:t>
            </a:r>
            <a:r>
              <a:rPr lang="en-US" sz="2000" dirty="0"/>
              <a:t>Look up grades. </a:t>
            </a:r>
            <a:endParaRPr lang="en-US" sz="2000" dirty="0" smtClean="0"/>
          </a:p>
          <a:p>
            <a:pPr marL="1200150" lvl="1" indent="-457200">
              <a:buFont typeface="+mj-lt"/>
              <a:buAutoNum type="alphaLcPeriod"/>
            </a:pPr>
            <a:r>
              <a:rPr lang="en-US" sz="2000" i="1" dirty="0" smtClean="0"/>
              <a:t>Poor </a:t>
            </a:r>
            <a:r>
              <a:rPr lang="en-US" sz="2000" i="1" dirty="0"/>
              <a:t>task: </a:t>
            </a:r>
            <a:r>
              <a:rPr lang="en-US" sz="2000" dirty="0"/>
              <a:t>You want to see the results of your midterm exams. Go to the website, sign in, and tell me where you would click to get your transcript</a:t>
            </a:r>
            <a:r>
              <a:rPr lang="en-US" sz="2000" dirty="0" smtClean="0"/>
              <a:t>.</a:t>
            </a:r>
          </a:p>
          <a:p>
            <a:pPr marL="1200150" lvl="1" indent="-457200">
              <a:buFont typeface="+mj-lt"/>
              <a:buAutoNum type="alphaLcPeriod"/>
            </a:pPr>
            <a:r>
              <a:rPr lang="en-US" sz="2000" i="1" dirty="0" smtClean="0"/>
              <a:t>Better </a:t>
            </a:r>
            <a:r>
              <a:rPr lang="en-US" sz="2000" i="1" dirty="0"/>
              <a:t>task:</a:t>
            </a:r>
            <a:r>
              <a:rPr lang="en-US" sz="2000" dirty="0"/>
              <a:t> Look up the results of your midterm exams.</a:t>
            </a:r>
          </a:p>
        </p:txBody>
      </p:sp>
    </p:spTree>
    <p:extLst>
      <p:ext uri="{BB962C8B-B14F-4D97-AF65-F5344CB8AC3E}">
        <p14:creationId xmlns:p14="http://schemas.microsoft.com/office/powerpoint/2010/main" val="3555961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Open-Ended Questions</a:t>
            </a:r>
          </a:p>
        </p:txBody>
      </p:sp>
    </p:spTree>
    <p:extLst>
      <p:ext uri="{BB962C8B-B14F-4D97-AF65-F5344CB8AC3E}">
        <p14:creationId xmlns:p14="http://schemas.microsoft.com/office/powerpoint/2010/main" val="2592415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625929"/>
            <a:ext cx="6773917" cy="4926597"/>
          </a:xfrm>
        </p:spPr>
        <p:txBody>
          <a:bodyPr/>
          <a:lstStyle/>
          <a:p>
            <a:r>
              <a:rPr lang="en-US" sz="2400" b="1" dirty="0" smtClean="0"/>
              <a:t>Open-Ended Questions</a:t>
            </a:r>
          </a:p>
          <a:p>
            <a:endParaRPr lang="en-US" sz="2000" b="1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You can ask </a:t>
            </a:r>
            <a:r>
              <a:rPr lang="en-US" sz="2000" dirty="0"/>
              <a:t>questions before, </a:t>
            </a:r>
            <a:r>
              <a:rPr lang="en-US" sz="2000" dirty="0" smtClean="0"/>
              <a:t>during and after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Gain </a:t>
            </a:r>
            <a:r>
              <a:rPr lang="en-US" sz="2000" dirty="0" smtClean="0"/>
              <a:t>deeper </a:t>
            </a:r>
            <a:r>
              <a:rPr lang="en-US" sz="2000" dirty="0"/>
              <a:t>insights by </a:t>
            </a:r>
            <a:r>
              <a:rPr lang="en-US" sz="2000" dirty="0" smtClean="0"/>
              <a:t>prompting </a:t>
            </a:r>
            <a:r>
              <a:rPr lang="en-US" sz="2000" dirty="0"/>
              <a:t>people to answer with sentences, </a:t>
            </a:r>
            <a:r>
              <a:rPr lang="en-US" sz="2000" dirty="0" smtClean="0"/>
              <a:t>lists </a:t>
            </a:r>
            <a:r>
              <a:rPr lang="en-US" sz="2000" dirty="0"/>
              <a:t>and </a:t>
            </a:r>
            <a:r>
              <a:rPr lang="en-US" sz="2000" dirty="0" smtClean="0"/>
              <a:t>stories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Open-ended questions allow you to find more than you anticipate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54103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625929"/>
            <a:ext cx="6773917" cy="4926597"/>
          </a:xfrm>
        </p:spPr>
        <p:txBody>
          <a:bodyPr/>
          <a:lstStyle/>
          <a:p>
            <a:r>
              <a:rPr lang="en-US" sz="2400" b="1" dirty="0" smtClean="0"/>
              <a:t>Open-Ended Questions: Tips</a:t>
            </a:r>
          </a:p>
          <a:p>
            <a:endParaRPr lang="en-US" sz="2000" b="1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Start open questions with “how” or with words that begin with “w,” such as “what,” “when,” “where,” “which,” and “who.”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Don’t start questions with “was” (an exception to the “w” tip) or other forms of the verbs “to be” and “to do.”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In general, avoid “why” questions, because human nature leads people to make up a rational reason even when they don’t have one. We normally ask “why” only about ratings, to tease out more open-ended feedback. Say “Please tell me more about that,” instead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2718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625929"/>
            <a:ext cx="6773917" cy="4926597"/>
          </a:xfrm>
        </p:spPr>
        <p:txBody>
          <a:bodyPr/>
          <a:lstStyle/>
          <a:p>
            <a:r>
              <a:rPr lang="en-US" sz="2400" b="1" dirty="0" smtClean="0"/>
              <a:t>Open-Ended Questions: Tips</a:t>
            </a:r>
          </a:p>
          <a:p>
            <a:endParaRPr lang="en-US" sz="2000" b="1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Aim </a:t>
            </a:r>
            <a:r>
              <a:rPr lang="en-US" sz="2000" dirty="0"/>
              <a:t>to collect stories instead of one- or two-word answers.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Even when you must ask closed-ended questions, you can ask an open-ended question at the end, such as, “What else would you like to say about that?”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Adding Other __________ to a set of multiple-choice answers is also a good way to get open-ended feedback.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17730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69641"/>
            <a:ext cx="6773917" cy="4926597"/>
          </a:xfrm>
        </p:spPr>
        <p:txBody>
          <a:bodyPr/>
          <a:lstStyle/>
          <a:p>
            <a:r>
              <a:rPr lang="en-US" sz="2400" b="1" dirty="0" smtClean="0"/>
              <a:t>Open-Ended Questions: Examples</a:t>
            </a:r>
          </a:p>
          <a:p>
            <a:endParaRPr lang="en-US" sz="2000" b="1" dirty="0"/>
          </a:p>
          <a:p>
            <a:endParaRPr lang="en-US" sz="20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332910"/>
              </p:ext>
            </p:extLst>
          </p:nvPr>
        </p:nvGraphicFramePr>
        <p:xfrm>
          <a:off x="293866" y="818708"/>
          <a:ext cx="8627110" cy="5677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3555"/>
                <a:gridCol w="4313555"/>
              </a:tblGrid>
              <a:tr h="478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Don’t (Closed)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Do (Open)</a:t>
                      </a:r>
                    </a:p>
                  </a:txBody>
                  <a:tcPr marL="12700" marR="12700" marT="12700" marB="0" anchor="ctr"/>
                </a:tc>
              </a:tr>
              <a:tr h="723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Are </a:t>
                      </a:r>
                      <a:r>
                        <a:rPr lang="en-US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you satisfied?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How </a:t>
                      </a:r>
                      <a:r>
                        <a:rPr lang="en-US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satisfied or dissatisfied are you </a:t>
                      </a:r>
                      <a:r>
                        <a:rPr lang="en-US" sz="18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with </a:t>
                      </a:r>
                      <a:r>
                        <a:rPr lang="en-US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this process?</a:t>
                      </a:r>
                    </a:p>
                  </a:txBody>
                  <a:tcPr marL="12700" marR="12700" marT="12700" marB="0" anchor="ctr"/>
                </a:tc>
              </a:tr>
              <a:tr h="825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Did </a:t>
                      </a:r>
                      <a:r>
                        <a:rPr lang="en-US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it act as you expected?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 What would (did) you expect to </a:t>
                      </a:r>
                    </a:p>
                    <a:p>
                      <a:pPr algn="l"/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 happen when you ... ?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211325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Did you find it?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 Before a task:</a:t>
                      </a:r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Please tell me when you’ve found the item.</a:t>
                      </a:r>
                    </a:p>
                    <a:p>
                      <a:pPr marL="0" lvl="0" indent="0" algn="l">
                        <a:buFont typeface="Arial"/>
                        <a:buNone/>
                      </a:pP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 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After a task:</a:t>
                      </a:r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Where did you find the answer?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Where was the item?</a:t>
                      </a:r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What did you find? 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153691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 Have you done this before?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What kinds of questions or difficulties have you had when doing this in the past?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What happened when you did this before?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Please describe your level of experience with …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026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do I say?</a:t>
            </a:r>
          </a:p>
        </p:txBody>
      </p:sp>
    </p:spTree>
    <p:extLst>
      <p:ext uri="{BB962C8B-B14F-4D97-AF65-F5344CB8AC3E}">
        <p14:creationId xmlns:p14="http://schemas.microsoft.com/office/powerpoint/2010/main" val="33016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625929"/>
            <a:ext cx="6773917" cy="4250871"/>
          </a:xfrm>
        </p:spPr>
        <p:txBody>
          <a:bodyPr/>
          <a:lstStyle/>
          <a:p>
            <a:r>
              <a:rPr lang="en-US" sz="2000" dirty="0"/>
              <a:t>Usability testing refers to evaluating a product or service by testing it with representative users.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Typically</a:t>
            </a:r>
            <a:r>
              <a:rPr lang="en-US" sz="2000" dirty="0"/>
              <a:t>, during a test, participants will try to complete typical tasks while observers watch, listen and takes </a:t>
            </a:r>
            <a:r>
              <a:rPr lang="en-US" sz="2000" dirty="0" smtClean="0"/>
              <a:t>notes.</a:t>
            </a:r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goal is to identify any usability problems, collect qualitative and quantitative data and determine the participant's satisfaction with the product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34150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625929"/>
            <a:ext cx="6773917" cy="4250871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2400" dirty="0" smtClean="0"/>
              <a:t>Let them know how long it will take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/>
              <a:t>Emphasize that you are testing the site, not </a:t>
            </a:r>
            <a:r>
              <a:rPr lang="en-US" sz="2400" i="1" dirty="0" smtClean="0"/>
              <a:t>them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/>
              <a:t>Ask them to think out loud and to be as honest as possible (you won’t have hurt feelings!)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/>
              <a:t>Let them know that you may not answer their questions right away, as you are seeking to see how they would use the site without assistance</a:t>
            </a:r>
          </a:p>
        </p:txBody>
      </p:sp>
    </p:spTree>
    <p:extLst>
      <p:ext uri="{BB962C8B-B14F-4D97-AF65-F5344CB8AC3E}">
        <p14:creationId xmlns:p14="http://schemas.microsoft.com/office/powerpoint/2010/main" val="47430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Final reminders</a:t>
            </a:r>
          </a:p>
        </p:txBody>
      </p:sp>
    </p:spTree>
    <p:extLst>
      <p:ext uri="{BB962C8B-B14F-4D97-AF65-F5344CB8AC3E}">
        <p14:creationId xmlns:p14="http://schemas.microsoft.com/office/powerpoint/2010/main" val="983223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625929"/>
            <a:ext cx="6773917" cy="4250871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2400" dirty="0"/>
              <a:t>There is no magic bullet</a:t>
            </a:r>
            <a:r>
              <a:rPr lang="en-US" sz="2400" dirty="0" smtClean="0"/>
              <a:t>.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/>
              <a:t>Imperfect data is still better than no data.</a:t>
            </a:r>
          </a:p>
        </p:txBody>
      </p:sp>
    </p:spTree>
    <p:extLst>
      <p:ext uri="{BB962C8B-B14F-4D97-AF65-F5344CB8AC3E}">
        <p14:creationId xmlns:p14="http://schemas.microsoft.com/office/powerpoint/2010/main" val="1261499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2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625929"/>
            <a:ext cx="6773917" cy="4250871"/>
          </a:xfrm>
        </p:spPr>
        <p:txBody>
          <a:bodyPr/>
          <a:lstStyle/>
          <a:p>
            <a:r>
              <a:rPr lang="en-US" sz="2000" b="1" dirty="0"/>
              <a:t>Benefits of Usability Testing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Learn </a:t>
            </a:r>
            <a:r>
              <a:rPr lang="en-US" sz="2000" dirty="0"/>
              <a:t>if participants are able to complete specified tasks </a:t>
            </a:r>
            <a:r>
              <a:rPr lang="en-US" sz="2000" dirty="0" smtClean="0"/>
              <a:t>successfully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Identify </a:t>
            </a:r>
            <a:r>
              <a:rPr lang="en-US" sz="2000" dirty="0"/>
              <a:t>how long it takes to complete specified </a:t>
            </a:r>
            <a:r>
              <a:rPr lang="en-US" sz="2000" dirty="0" smtClean="0"/>
              <a:t>tasks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Find </a:t>
            </a:r>
            <a:r>
              <a:rPr lang="en-US" sz="2000" dirty="0"/>
              <a:t>out how satisfied participants are with your </a:t>
            </a:r>
            <a:r>
              <a:rPr lang="en-US" sz="2000" dirty="0" smtClean="0"/>
              <a:t>website and therefore, discover changes to improve satisfaction</a:t>
            </a:r>
          </a:p>
        </p:txBody>
      </p:sp>
    </p:spTree>
    <p:extLst>
      <p:ext uri="{BB962C8B-B14F-4D97-AF65-F5344CB8AC3E}">
        <p14:creationId xmlns:p14="http://schemas.microsoft.com/office/powerpoint/2010/main" val="80975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But wait!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0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625929"/>
            <a:ext cx="6773917" cy="4250871"/>
          </a:xfrm>
        </p:spPr>
        <p:txBody>
          <a:bodyPr/>
          <a:lstStyle/>
          <a:p>
            <a:r>
              <a:rPr lang="en-US" dirty="0"/>
              <a:t>“Elaborate usability tests are a waste of resources. The best results come from testing no more than 5 users and running as many small tests as you can afford</a:t>
            </a:r>
            <a:r>
              <a:rPr lang="en-US" dirty="0" smtClean="0"/>
              <a:t>.” </a:t>
            </a:r>
            <a:r>
              <a:rPr lang="en-US" sz="2000" dirty="0"/>
              <a:t>via the </a:t>
            </a:r>
            <a:r>
              <a:rPr lang="en-US" sz="2000" dirty="0">
                <a:hlinkClick r:id="rId3"/>
              </a:rPr>
              <a:t>Nielsen Norman Group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612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Identifying </a:t>
            </a:r>
            <a:r>
              <a:rPr lang="en-US" dirty="0" smtClean="0"/>
              <a:t>your participants</a:t>
            </a:r>
          </a:p>
        </p:txBody>
      </p:sp>
    </p:spTree>
    <p:extLst>
      <p:ext uri="{BB962C8B-B14F-4D97-AF65-F5344CB8AC3E}">
        <p14:creationId xmlns:p14="http://schemas.microsoft.com/office/powerpoint/2010/main" val="427648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625929"/>
            <a:ext cx="6773917" cy="4250871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2400" dirty="0" smtClean="0"/>
              <a:t>Existing clients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/>
              <a:t>Friends and family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/>
              <a:t>Consider age</a:t>
            </a:r>
            <a:r>
              <a:rPr lang="en-US" sz="2400" dirty="0"/>
              <a:t>, prior education, familiarity with the business and/or site, web proficiency, etc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339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Types of Usability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4892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on white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on teal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on white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EXT on teal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XT on seafoam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XT on red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MAGE with white stamp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MAGE with teal stamp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1230</Words>
  <Application>Microsoft Macintosh PowerPoint</Application>
  <PresentationFormat>On-screen Show (4:3)</PresentationFormat>
  <Paragraphs>140</Paragraphs>
  <Slides>33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TITLE on white</vt:lpstr>
      <vt:lpstr>TITLE on teal</vt:lpstr>
      <vt:lpstr>TEXT on white</vt:lpstr>
      <vt:lpstr>1_TEXT on teal</vt:lpstr>
      <vt:lpstr>TEXT on seafoam</vt:lpstr>
      <vt:lpstr>TEXT on red</vt:lpstr>
      <vt:lpstr>IMAGE with white stamp</vt:lpstr>
      <vt:lpstr>IMAGE with teal stamp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</dc:creator>
  <cp:lastModifiedBy>Stephen Delaney</cp:lastModifiedBy>
  <cp:revision>66</cp:revision>
  <cp:lastPrinted>2015-10-15T13:47:56Z</cp:lastPrinted>
  <dcterms:created xsi:type="dcterms:W3CDTF">2015-10-15T13:25:53Z</dcterms:created>
  <dcterms:modified xsi:type="dcterms:W3CDTF">2017-10-11T14:44:51Z</dcterms:modified>
</cp:coreProperties>
</file>