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2" r:id="rId2"/>
    <p:sldId id="311" r:id="rId3"/>
    <p:sldId id="298" r:id="rId4"/>
    <p:sldId id="306" r:id="rId5"/>
    <p:sldId id="307" r:id="rId6"/>
    <p:sldId id="308" r:id="rId7"/>
    <p:sldId id="296" r:id="rId8"/>
    <p:sldId id="287" r:id="rId9"/>
    <p:sldId id="292" r:id="rId10"/>
    <p:sldId id="309" r:id="rId11"/>
    <p:sldId id="310" r:id="rId12"/>
    <p:sldId id="312" r:id="rId13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1">
          <p15:clr>
            <a:srgbClr val="A4A3A4"/>
          </p15:clr>
        </p15:guide>
        <p15:guide id="2" orient="horz" pos="1997">
          <p15:clr>
            <a:srgbClr val="A4A3A4"/>
          </p15:clr>
        </p15:guide>
        <p15:guide id="3" pos="390">
          <p15:clr>
            <a:srgbClr val="A4A3A4"/>
          </p15:clr>
        </p15:guide>
        <p15:guide id="4" pos="3434">
          <p15:clr>
            <a:srgbClr val="A4A3A4"/>
          </p15:clr>
        </p15:guide>
        <p15:guide id="5" pos="5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788"/>
    <a:srgbClr val="5B8F22"/>
    <a:srgbClr val="D47600"/>
    <a:srgbClr val="8B8D8E"/>
    <a:srgbClr val="A76F3E"/>
    <a:srgbClr val="7D9AAA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72" autoAdjust="0"/>
  </p:normalViewPr>
  <p:slideViewPr>
    <p:cSldViewPr snapToGrid="0" showGuides="1">
      <p:cViewPr varScale="1">
        <p:scale>
          <a:sx n="123" d="100"/>
          <a:sy n="123" d="100"/>
        </p:scale>
        <p:origin x="108" y="576"/>
      </p:cViewPr>
      <p:guideLst>
        <p:guide orient="horz" pos="631"/>
        <p:guide orient="horz" pos="1997"/>
        <p:guide pos="390"/>
        <p:guide pos="3434"/>
        <p:guide pos="52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BED9F0E-37B1-4FA2-828C-817A19CC8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8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1A2F18E-A40C-4E37-A909-7BBA7330E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47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" y="0"/>
            <a:ext cx="9134213" cy="514294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6377650" y="4530356"/>
            <a:ext cx="225493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/>
            <a:r>
              <a:rPr lang="en-US" sz="900" b="1" dirty="0">
                <a:solidFill>
                  <a:srgbClr val="165788"/>
                </a:solidFill>
                <a:latin typeface="Arial" charset="0"/>
              </a:rPr>
              <a:t>www.mcguirewoodsconsulting.com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6115" y="1001713"/>
            <a:ext cx="3831336" cy="1978307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1657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136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0"/>
            <a:ext cx="7764462" cy="985421"/>
          </a:xfrm>
        </p:spPr>
        <p:txBody>
          <a:bodyPr lIns="0"/>
          <a:lstStyle>
            <a:lvl1pPr algn="l"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185862"/>
            <a:ext cx="7764462" cy="3328988"/>
          </a:xfrm>
        </p:spPr>
        <p:txBody>
          <a:bodyPr lIns="0"/>
          <a:lstStyle>
            <a:lvl1pPr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2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93738" y="1185862"/>
            <a:ext cx="7764462" cy="3328988"/>
          </a:xfrm>
        </p:spPr>
        <p:txBody>
          <a:bodyPr/>
          <a:lstStyle>
            <a:lvl1pPr>
              <a:defRPr sz="2000">
                <a:solidFill>
                  <a:srgbClr val="165788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Box 25"/>
          <p:cNvSpPr txBox="1">
            <a:spLocks noChangeArrowheads="1"/>
          </p:cNvSpPr>
          <p:nvPr userDrawn="1"/>
        </p:nvSpPr>
        <p:spPr bwMode="auto">
          <a:xfrm>
            <a:off x="484732" y="4690063"/>
            <a:ext cx="18288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fld id="{3FCCEE33-571D-444D-8C82-78626ACB028F}" type="slidenum">
              <a:rPr lang="en-US" sz="900" b="1" smtClean="0">
                <a:solidFill>
                  <a:srgbClr val="165788"/>
                </a:solidFill>
              </a:rPr>
              <a:pPr algn="l">
                <a:spcBef>
                  <a:spcPct val="50000"/>
                </a:spcBef>
                <a:defRPr/>
              </a:pPr>
              <a:t>‹#›</a:t>
            </a:fld>
            <a:endParaRPr lang="en-US" sz="900" b="1">
              <a:solidFill>
                <a:srgbClr val="165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4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0" y="-1"/>
            <a:ext cx="9144000" cy="4039645"/>
          </a:xfrm>
          <a:prstGeom prst="rect">
            <a:avLst/>
          </a:prstGeom>
          <a:solidFill>
            <a:srgbClr val="1657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93738" y="1051133"/>
            <a:ext cx="7764462" cy="1974078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5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0"/>
            <a:ext cx="7764462" cy="985421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738" y="1314450"/>
            <a:ext cx="3697287" cy="3200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4672379" y="1312069"/>
            <a:ext cx="3810000" cy="3200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6504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048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-1" y="878682"/>
            <a:ext cx="9142153" cy="3643314"/>
          </a:xfrm>
          <a:prstGeom prst="rect">
            <a:avLst/>
          </a:prstGeom>
          <a:solidFill>
            <a:srgbClr val="165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1178511"/>
            <a:ext cx="7949930" cy="3253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693738" y="1"/>
            <a:ext cx="7764462" cy="98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484732" y="4690063"/>
            <a:ext cx="18288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fld id="{3FCCEE33-571D-444D-8C82-78626ACB028F}" type="slidenum">
              <a:rPr lang="en-US" sz="900" b="1" smtClean="0">
                <a:solidFill>
                  <a:srgbClr val="165788"/>
                </a:solidFill>
              </a:rPr>
              <a:pPr algn="l">
                <a:spcBef>
                  <a:spcPct val="50000"/>
                </a:spcBef>
                <a:defRPr/>
              </a:pPr>
              <a:t>‹#›</a:t>
            </a:fld>
            <a:r>
              <a:rPr lang="en-US" sz="900" b="1" dirty="0">
                <a:solidFill>
                  <a:srgbClr val="165788"/>
                </a:solidFill>
              </a:rPr>
              <a:t>  |  </a:t>
            </a:r>
            <a:r>
              <a:rPr lang="en-US" sz="900" b="1" dirty="0">
                <a:solidFill>
                  <a:srgbClr val="165788"/>
                </a:solidFill>
                <a:latin typeface="Arial" charset="0"/>
              </a:rPr>
              <a:t>McGuireWoods </a:t>
            </a:r>
            <a:r>
              <a:rPr lang="en-US" sz="900" b="1" dirty="0" err="1">
                <a:solidFill>
                  <a:srgbClr val="165788"/>
                </a:solidFill>
                <a:latin typeface="Arial" charset="0"/>
              </a:rPr>
              <a:t>Consuling</a:t>
            </a:r>
            <a:r>
              <a:rPr lang="en-US" sz="900" b="1" dirty="0">
                <a:solidFill>
                  <a:srgbClr val="165788"/>
                </a:solidFill>
                <a:latin typeface="Arial" charset="0"/>
              </a:rPr>
              <a:t> </a:t>
            </a: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688926" y="4859889"/>
            <a:ext cx="18288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2" r:id="rId2"/>
    <p:sldLayoutId id="2147483697" r:id="rId3"/>
    <p:sldLayoutId id="2147483693" r:id="rId4"/>
    <p:sldLayoutId id="2147483694" r:id="rId5"/>
    <p:sldLayoutId id="2147483695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165788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Opti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Opti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Opti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Opti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bg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bg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gartylawoffice.com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6" y="1"/>
            <a:ext cx="7839075" cy="985421"/>
          </a:xfrm>
        </p:spPr>
        <p:txBody>
          <a:bodyPr/>
          <a:lstStyle/>
          <a:p>
            <a:pPr algn="ctr"/>
            <a:r>
              <a:rPr lang="en-US" dirty="0"/>
              <a:t>The New Skokie Electoral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6" y="1155239"/>
            <a:ext cx="7839075" cy="3328988"/>
          </a:xfrm>
        </p:spPr>
        <p:txBody>
          <a:bodyPr/>
          <a:lstStyle/>
          <a:p>
            <a:pPr lvl="1"/>
            <a:r>
              <a:rPr lang="en-US" sz="1600" u="sng" dirty="0"/>
              <a:t>Nonpartisan elections </a:t>
            </a:r>
            <a:r>
              <a:rPr lang="en-US" sz="1600" dirty="0"/>
              <a:t>beginning in 2025</a:t>
            </a:r>
          </a:p>
          <a:p>
            <a:pPr lvl="1"/>
            <a:endParaRPr lang="en-US" sz="1600" dirty="0"/>
          </a:p>
          <a:p>
            <a:pPr lvl="1"/>
            <a:r>
              <a:rPr lang="en-US" sz="1600" u="sng" dirty="0"/>
              <a:t>Hybrid system of governance</a:t>
            </a:r>
          </a:p>
          <a:p>
            <a:pPr lvl="2"/>
            <a:r>
              <a:rPr lang="en-US" sz="1400" dirty="0"/>
              <a:t>Two trustees, the Mayor and Clerk elected at-large in 2025</a:t>
            </a:r>
          </a:p>
          <a:p>
            <a:pPr lvl="2"/>
            <a:r>
              <a:rPr lang="en-US" sz="1400" dirty="0"/>
              <a:t>Four trustees elected from newly-created districts in 2025</a:t>
            </a:r>
          </a:p>
          <a:p>
            <a:pPr lvl="2"/>
            <a:endParaRPr lang="en-US" sz="1400" dirty="0"/>
          </a:p>
          <a:p>
            <a:pPr lvl="1"/>
            <a:r>
              <a:rPr lang="en-US" sz="1600" u="sng" dirty="0"/>
              <a:t>Staggered terms</a:t>
            </a:r>
          </a:p>
          <a:p>
            <a:pPr lvl="2"/>
            <a:r>
              <a:rPr lang="en-US" sz="1400" dirty="0"/>
              <a:t>The four trustee district terms are initially for two years.</a:t>
            </a:r>
          </a:p>
          <a:p>
            <a:pPr lvl="2"/>
            <a:r>
              <a:rPr lang="en-US" sz="1400" dirty="0"/>
              <a:t>In 2027 these four trustee districts will be elected to four-year terms. </a:t>
            </a:r>
          </a:p>
          <a:p>
            <a:pPr lvl="1"/>
            <a:endParaRPr lang="en-US" sz="1600" dirty="0"/>
          </a:p>
          <a:p>
            <a:pPr marL="914400" lvl="2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8424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CC4AD-7537-931D-1349-3F80661B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Campaign Finance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5544A-42F2-9E08-9B8C-7EA82FE3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738" y="985422"/>
            <a:ext cx="7764462" cy="3529428"/>
          </a:xfrm>
        </p:spPr>
        <p:txBody>
          <a:bodyPr/>
          <a:lstStyle/>
          <a:p>
            <a:r>
              <a:rPr lang="en-US" dirty="0"/>
              <a:t>You do not need to file with the State Board of Elections unless and until you raise or spend $5,000 in a 12-month period</a:t>
            </a:r>
          </a:p>
          <a:p>
            <a:endParaRPr lang="en-US" dirty="0"/>
          </a:p>
          <a:p>
            <a:r>
              <a:rPr lang="en-US" dirty="0"/>
              <a:t>You must keep track of all of the money that you raise or spend on your campaign</a:t>
            </a:r>
          </a:p>
          <a:p>
            <a:endParaRPr lang="en-US" dirty="0"/>
          </a:p>
          <a:p>
            <a:r>
              <a:rPr lang="en-US" dirty="0"/>
              <a:t>Once you file with the State Board of Elections, you must file quarterly reports detailing contributions and expenditures, and you must disclose contributions in excess of $1,000 within 5 days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56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27BD-CC65-21F0-0C3A-1A9E554F7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B16B-20BF-96A9-6FCB-A8ABF543E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someone extremely reliable to be your treasurer</a:t>
            </a:r>
          </a:p>
          <a:p>
            <a:endParaRPr lang="en-US" dirty="0"/>
          </a:p>
          <a:p>
            <a:r>
              <a:rPr lang="en-US" dirty="0"/>
              <a:t>Work closely with your election authority</a:t>
            </a:r>
          </a:p>
          <a:p>
            <a:endParaRPr lang="en-US" dirty="0"/>
          </a:p>
          <a:p>
            <a:r>
              <a:rPr lang="en-US" dirty="0"/>
              <a:t>Don’t be afraid to reach out to the State Board of Elections</a:t>
            </a:r>
          </a:p>
          <a:p>
            <a:endParaRPr lang="en-US" dirty="0"/>
          </a:p>
          <a:p>
            <a:r>
              <a:rPr lang="en-US" dirty="0"/>
              <a:t>Have fun with it!</a:t>
            </a:r>
          </a:p>
        </p:txBody>
      </p:sp>
    </p:spTree>
    <p:extLst>
      <p:ext uri="{BB962C8B-B14F-4D97-AF65-F5344CB8AC3E}">
        <p14:creationId xmlns:p14="http://schemas.microsoft.com/office/powerpoint/2010/main" val="741555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6C18-BEA3-69DB-9FDB-A0A392B8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ACE50-5DC6-47CC-0A12-8387A5E09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Law Office of John Fogarty, Jr.</a:t>
            </a:r>
          </a:p>
          <a:p>
            <a:r>
              <a:rPr lang="en-US" dirty="0"/>
              <a:t>4043 N. Ravenswood, Suite 226</a:t>
            </a:r>
          </a:p>
          <a:p>
            <a:r>
              <a:rPr lang="en-US" dirty="0"/>
              <a:t>Chicago, IL 60613</a:t>
            </a:r>
          </a:p>
          <a:p>
            <a:r>
              <a:rPr lang="en-US" dirty="0">
                <a:hlinkClick r:id="rId2"/>
              </a:rPr>
              <a:t>www.fogartylawoffice.com</a:t>
            </a:r>
            <a:endParaRPr lang="en-US" dirty="0"/>
          </a:p>
          <a:p>
            <a:endParaRPr lang="en-US" dirty="0"/>
          </a:p>
          <a:p>
            <a:r>
              <a:rPr lang="en-US"/>
              <a:t>773-549-2647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CCB7-4087-CB62-366E-57046410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Ballot Access 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72CF7-7599-08E6-30AD-2C2E4EE30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basics</a:t>
            </a:r>
          </a:p>
          <a:p>
            <a:endParaRPr lang="en-US" sz="1400" dirty="0"/>
          </a:p>
          <a:p>
            <a:r>
              <a:rPr lang="en-US" sz="1400" dirty="0"/>
              <a:t>Eligibility for office</a:t>
            </a:r>
          </a:p>
          <a:p>
            <a:pPr lvl="1"/>
            <a:r>
              <a:rPr lang="en-US" sz="1200" dirty="0"/>
              <a:t>Residency </a:t>
            </a:r>
          </a:p>
          <a:p>
            <a:pPr lvl="1"/>
            <a:r>
              <a:rPr lang="en-US" sz="1200" dirty="0"/>
              <a:t>Not in arrears on any tax to the municipality</a:t>
            </a:r>
          </a:p>
          <a:p>
            <a:pPr lvl="1"/>
            <a:r>
              <a:rPr lang="en-US" sz="1200" dirty="0"/>
              <a:t>Not convicted of an infamous crime, bribery, perjury or other felony</a:t>
            </a:r>
            <a:endParaRPr lang="en-US" sz="1400" dirty="0"/>
          </a:p>
          <a:p>
            <a:r>
              <a:rPr lang="en-US" sz="1400" dirty="0"/>
              <a:t>Petition signatures of Skokie voters – typically 1% of the number of votes for village president</a:t>
            </a:r>
          </a:p>
          <a:p>
            <a:pPr lvl="1"/>
            <a:r>
              <a:rPr lang="en-US" sz="1200" dirty="0"/>
              <a:t>Circulation period starts on July 30</a:t>
            </a:r>
            <a:r>
              <a:rPr lang="en-US" sz="1200" baseline="30000" dirty="0"/>
              <a:t>th</a:t>
            </a:r>
            <a:r>
              <a:rPr lang="en-US" sz="1200" dirty="0"/>
              <a:t>	</a:t>
            </a:r>
          </a:p>
          <a:p>
            <a:r>
              <a:rPr lang="en-US" sz="1400" dirty="0"/>
              <a:t>Statement of Candidacy</a:t>
            </a:r>
          </a:p>
          <a:p>
            <a:r>
              <a:rPr lang="en-US" sz="1400" dirty="0"/>
              <a:t>Statement of Economic Interests</a:t>
            </a:r>
          </a:p>
          <a:p>
            <a:r>
              <a:rPr lang="en-US" sz="1400" dirty="0"/>
              <a:t>Filing period October 21 through October 28</a:t>
            </a:r>
          </a:p>
          <a:p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DDCF-0793-77F7-1394-AA6092EB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946E3-C9AB-9194-E7DB-D8C54A0F3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738" y="1036705"/>
            <a:ext cx="7764462" cy="3328988"/>
          </a:xfrm>
        </p:spPr>
        <p:txBody>
          <a:bodyPr/>
          <a:lstStyle/>
          <a:p>
            <a:r>
              <a:rPr lang="en-US" dirty="0"/>
              <a:t>Use the Candidate’s Guide from the Illinois State Board of Elections as a starting point</a:t>
            </a:r>
          </a:p>
          <a:p>
            <a:endParaRPr lang="en-US" dirty="0"/>
          </a:p>
          <a:p>
            <a:r>
              <a:rPr lang="en-US" dirty="0"/>
              <a:t>Seek legal counsel, if possible</a:t>
            </a:r>
          </a:p>
          <a:p>
            <a:endParaRPr lang="en-US" dirty="0"/>
          </a:p>
          <a:p>
            <a:r>
              <a:rPr lang="en-US" dirty="0"/>
              <a:t>Before circulating any petitions, make a plan</a:t>
            </a:r>
          </a:p>
          <a:p>
            <a:pPr lvl="1"/>
            <a:r>
              <a:rPr lang="en-US" dirty="0"/>
              <a:t>How many signatures do you need?  Who will help you?</a:t>
            </a:r>
          </a:p>
          <a:p>
            <a:pPr lvl="1"/>
            <a:r>
              <a:rPr lang="en-US" dirty="0"/>
              <a:t>Always plan to collect two or three times the minimum</a:t>
            </a:r>
          </a:p>
          <a:p>
            <a:pPr lvl="1"/>
            <a:r>
              <a:rPr lang="en-US" dirty="0"/>
              <a:t>Use registered voter lists, available from Clerk’s office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4C48A-7140-5CEC-745A-07365FC4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3BF02-62CC-FE80-4E28-E4EFC9B14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preparing your petition, confirm you are a registered voter, and your registration address. Update if necessary.</a:t>
            </a:r>
          </a:p>
          <a:p>
            <a:endParaRPr lang="en-US" dirty="0"/>
          </a:p>
          <a:p>
            <a:r>
              <a:rPr lang="en-US" dirty="0"/>
              <a:t>Clarify your ballot name</a:t>
            </a:r>
          </a:p>
          <a:p>
            <a:pPr lvl="1"/>
            <a:r>
              <a:rPr lang="en-US" dirty="0"/>
              <a:t>Nicknames are allowed, but *must* be legitimate</a:t>
            </a:r>
          </a:p>
          <a:p>
            <a:endParaRPr lang="en-US" dirty="0"/>
          </a:p>
          <a:p>
            <a:r>
              <a:rPr lang="en-US" dirty="0"/>
              <a:t>Do not circulate anything other than your “official” petition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36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CEE2-3DDB-916C-509E-508042575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CCC89-0D00-0663-5F14-7B4EA5023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DO NOT CUT CORNERS</a:t>
            </a:r>
          </a:p>
          <a:p>
            <a:pPr lvl="1"/>
            <a:r>
              <a:rPr lang="en-US" dirty="0"/>
              <a:t>Collecting petition signatures is a great way to meet voters</a:t>
            </a:r>
          </a:p>
          <a:p>
            <a:pPr lvl="1"/>
            <a:r>
              <a:rPr lang="en-US" dirty="0"/>
              <a:t>Assume that your petitions will be challenged </a:t>
            </a:r>
          </a:p>
          <a:p>
            <a:pPr lvl="1"/>
            <a:r>
              <a:rPr lang="en-US" dirty="0"/>
              <a:t>Low quality signatures are easily disqualified</a:t>
            </a:r>
          </a:p>
          <a:p>
            <a:pPr lvl="1"/>
            <a:r>
              <a:rPr lang="en-US" dirty="0"/>
              <a:t>The more circulators the better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6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B39C-34DD-00C2-56EE-AC27F700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CF822-4BB1-6F43-BA8F-0721E9004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Hold regular collections from your circulators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circulators must keep their petition sheets separate</a:t>
            </a:r>
          </a:p>
          <a:p>
            <a:pPr lvl="1"/>
            <a:r>
              <a:rPr lang="en-US" dirty="0"/>
              <a:t>Common problem with husbands/wives same household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Vet your signatures in real time</a:t>
            </a:r>
          </a:p>
          <a:p>
            <a:pPr lvl="1"/>
            <a:r>
              <a:rPr lang="en-US" dirty="0"/>
              <a:t>Do not cross out bad signatures until you have the maximum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Keep completed petitions in a safe and secure place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8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6B833-9B96-F8B1-F83B-9614DB68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Absolute Prohibitions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B3764-DE4B-9D48-948F-A975D510E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738" y="985422"/>
            <a:ext cx="7764462" cy="3529428"/>
          </a:xfrm>
        </p:spPr>
        <p:txBody>
          <a:bodyPr/>
          <a:lstStyle/>
          <a:p>
            <a:r>
              <a:rPr lang="en-US" sz="1800" dirty="0"/>
              <a:t>Do not begin circulation before July 30</a:t>
            </a:r>
            <a:r>
              <a:rPr lang="en-US" sz="1800" baseline="30000" dirty="0"/>
              <a:t>th</a:t>
            </a:r>
            <a:r>
              <a:rPr lang="en-US" sz="1800" dirty="0"/>
              <a:t> </a:t>
            </a:r>
          </a:p>
          <a:p>
            <a:endParaRPr lang="en-US" sz="1800" baseline="30000" dirty="0"/>
          </a:p>
          <a:p>
            <a:r>
              <a:rPr lang="en-US" sz="1800" dirty="0"/>
              <a:t>Never leave your petition sheets unattended (at a store, at a friend’s office), etc.</a:t>
            </a:r>
          </a:p>
          <a:p>
            <a:pPr lvl="1"/>
            <a:r>
              <a:rPr lang="en-US" sz="1400" dirty="0"/>
              <a:t>All signatures must be made in the circulator’s presence</a:t>
            </a:r>
          </a:p>
          <a:p>
            <a:pPr lvl="1"/>
            <a:r>
              <a:rPr lang="en-US" sz="1400" dirty="0"/>
              <a:t>Do not allow “mom and pop” signatures</a:t>
            </a:r>
          </a:p>
          <a:p>
            <a:pPr lvl="1"/>
            <a:endParaRPr lang="en-US" sz="1400" dirty="0"/>
          </a:p>
          <a:p>
            <a:r>
              <a:rPr lang="en-US" sz="1600" dirty="0"/>
              <a:t>If someone is circulating with you or for you, have them execute their own sheets</a:t>
            </a:r>
          </a:p>
          <a:p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Never sign a petition as a circulator unless and until you are sitting in front of a notary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10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9E27-BCB5-AE87-800E-88C406D8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1"/>
            <a:ext cx="7764462" cy="869003"/>
          </a:xfrm>
        </p:spPr>
        <p:txBody>
          <a:bodyPr/>
          <a:lstStyle/>
          <a:p>
            <a:r>
              <a:rPr lang="en-US" dirty="0"/>
              <a:t>The Objection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68A59-E1AD-C243-CBAA-F8AD9852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769" y="974309"/>
            <a:ext cx="7764462" cy="3544034"/>
          </a:xfrm>
        </p:spPr>
        <p:txBody>
          <a:bodyPr/>
          <a:lstStyle/>
          <a:p>
            <a:r>
              <a:rPr lang="en-US" b="1" dirty="0"/>
              <a:t>Your opponent will have one week after the last day for filing to file an objection to your petitions</a:t>
            </a:r>
            <a:r>
              <a:rPr lang="en-US" dirty="0"/>
              <a:t> </a:t>
            </a:r>
          </a:p>
          <a:p>
            <a:r>
              <a:rPr lang="en-US" b="1" dirty="0"/>
              <a:t>The most common grounds will be that when the invalid signatures are subtracted from your signature total, you have fewer than the minimum</a:t>
            </a:r>
            <a:endParaRPr lang="en-US" dirty="0"/>
          </a:p>
          <a:p>
            <a:pPr lvl="1"/>
            <a:r>
              <a:rPr lang="en-US" dirty="0"/>
              <a:t>If you are light on signatures, you are at risk</a:t>
            </a:r>
          </a:p>
          <a:p>
            <a:pPr lvl="1"/>
            <a:r>
              <a:rPr lang="en-US" dirty="0"/>
              <a:t>If your circulators have cut corners, you are at risk</a:t>
            </a:r>
          </a:p>
          <a:p>
            <a:pPr lvl="1"/>
            <a:r>
              <a:rPr lang="en-US" dirty="0"/>
              <a:t>Will include line-by-line signature objections</a:t>
            </a:r>
          </a:p>
          <a:p>
            <a:pPr lvl="2"/>
            <a:r>
              <a:rPr lang="en-US" dirty="0"/>
              <a:t>Signer not registered</a:t>
            </a:r>
          </a:p>
          <a:p>
            <a:pPr lvl="2"/>
            <a:r>
              <a:rPr lang="en-US" dirty="0"/>
              <a:t>Signer resides out of district</a:t>
            </a:r>
          </a:p>
          <a:p>
            <a:pPr lvl="2"/>
            <a:r>
              <a:rPr lang="en-US" dirty="0"/>
              <a:t>Signature not genuine </a:t>
            </a:r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0928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9E27-BCB5-AE87-800E-88C406D8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68A59-E1AD-C243-CBAA-F8AD9852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737" y="1153886"/>
            <a:ext cx="7764463" cy="3160523"/>
          </a:xfrm>
        </p:spPr>
        <p:txBody>
          <a:bodyPr/>
          <a:lstStyle/>
          <a:p>
            <a:r>
              <a:rPr lang="en-US" dirty="0"/>
              <a:t>The objection will be litigated and decided by an electoral board</a:t>
            </a:r>
          </a:p>
          <a:p>
            <a:r>
              <a:rPr lang="en-US" dirty="0"/>
              <a:t>It is an arduous process, to be avoided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1657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Extremely time consuming and stressful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16578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If it is determined that you do not have enough good signatures, collected in accordance with the law, your campaign is over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8928983"/>
      </p:ext>
    </p:extLst>
  </p:cSld>
  <p:clrMapOvr>
    <a:masterClrMapping/>
  </p:clrMapOvr>
</p:sld>
</file>

<file path=ppt/theme/theme1.xml><?xml version="1.0" encoding="utf-8"?>
<a:theme xmlns:a="http://schemas.openxmlformats.org/drawingml/2006/main" name="MW Template 3 (16 9)">
  <a:themeElements>
    <a:clrScheme name="Custom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blank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obbying 101 AT&amp;T" id="{FD5DD189-8F77-4597-AFB3-6E6B2D15AA8B}" vid="{E9C84C0F-C16A-4048-A551-0DEF691389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3200</TotalTime>
  <Words>679</Words>
  <Application>Microsoft Office PowerPoint</Application>
  <PresentationFormat>On-screen Show (16:9)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Optima</vt:lpstr>
      <vt:lpstr>Times New Roman</vt:lpstr>
      <vt:lpstr>MW Template 3 (16 9)</vt:lpstr>
      <vt:lpstr>The New Skokie Electoral System</vt:lpstr>
      <vt:lpstr>Ballot Access 101</vt:lpstr>
      <vt:lpstr>Best Practices</vt:lpstr>
      <vt:lpstr>Best Practices, continued</vt:lpstr>
      <vt:lpstr>Best practices, continued</vt:lpstr>
      <vt:lpstr>Best practices, continued</vt:lpstr>
      <vt:lpstr>Absolute Prohibitions </vt:lpstr>
      <vt:lpstr>The Objection Process</vt:lpstr>
      <vt:lpstr>The Objection Process</vt:lpstr>
      <vt:lpstr>Campaign Finance Basics</vt:lpstr>
      <vt:lpstr>General Considerations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Legislative Update – Summer 2023</dc:title>
  <dc:creator>John</dc:creator>
  <cp:lastModifiedBy>Nancy Kim Phillips</cp:lastModifiedBy>
  <cp:revision>10</cp:revision>
  <cp:lastPrinted>2024-07-23T19:22:22Z</cp:lastPrinted>
  <dcterms:modified xsi:type="dcterms:W3CDTF">2024-07-26T14:22:19Z</dcterms:modified>
</cp:coreProperties>
</file>