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4"/>
  </p:sldMasterIdLst>
  <p:notesMasterIdLst>
    <p:notesMasterId r:id="rId55"/>
  </p:notesMasterIdLst>
  <p:sldIdLst>
    <p:sldId id="332" r:id="rId5"/>
    <p:sldId id="259" r:id="rId6"/>
    <p:sldId id="322" r:id="rId7"/>
    <p:sldId id="276" r:id="rId8"/>
    <p:sldId id="264" r:id="rId9"/>
    <p:sldId id="321" r:id="rId10"/>
    <p:sldId id="293" r:id="rId11"/>
    <p:sldId id="287" r:id="rId12"/>
    <p:sldId id="297" r:id="rId13"/>
    <p:sldId id="300" r:id="rId14"/>
    <p:sldId id="294" r:id="rId15"/>
    <p:sldId id="325" r:id="rId16"/>
    <p:sldId id="330" r:id="rId17"/>
    <p:sldId id="298" r:id="rId18"/>
    <p:sldId id="299" r:id="rId19"/>
    <p:sldId id="326" r:id="rId20"/>
    <p:sldId id="324" r:id="rId21"/>
    <p:sldId id="338" r:id="rId22"/>
    <p:sldId id="288" r:id="rId23"/>
    <p:sldId id="340" r:id="rId24"/>
    <p:sldId id="296" r:id="rId25"/>
    <p:sldId id="329" r:id="rId26"/>
    <p:sldId id="303" r:id="rId27"/>
    <p:sldId id="279" r:id="rId28"/>
    <p:sldId id="305" r:id="rId29"/>
    <p:sldId id="304" r:id="rId30"/>
    <p:sldId id="275" r:id="rId31"/>
    <p:sldId id="318" r:id="rId32"/>
    <p:sldId id="315" r:id="rId33"/>
    <p:sldId id="335" r:id="rId34"/>
    <p:sldId id="270" r:id="rId35"/>
    <p:sldId id="336" r:id="rId36"/>
    <p:sldId id="274" r:id="rId37"/>
    <p:sldId id="285" r:id="rId38"/>
    <p:sldId id="301" r:id="rId39"/>
    <p:sldId id="266" r:id="rId40"/>
    <p:sldId id="317" r:id="rId41"/>
    <p:sldId id="313" r:id="rId42"/>
    <p:sldId id="319" r:id="rId43"/>
    <p:sldId id="316" r:id="rId44"/>
    <p:sldId id="263" r:id="rId45"/>
    <p:sldId id="267" r:id="rId46"/>
    <p:sldId id="281" r:id="rId47"/>
    <p:sldId id="282" r:id="rId48"/>
    <p:sldId id="268" r:id="rId49"/>
    <p:sldId id="337" r:id="rId50"/>
    <p:sldId id="273" r:id="rId51"/>
    <p:sldId id="260" r:id="rId52"/>
    <p:sldId id="262" r:id="rId53"/>
    <p:sldId id="284" r:id="rId5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E1B6E-EC7C-436A-B4A4-5F1CBEC2AC00}" v="74" dt="2021-11-23T05:03:21.813"/>
    <p1510:client id="{060FCC0F-75DE-4B7A-8DBC-31B8659C6D5F}" v="17" dt="2021-11-23T02:30:01.765"/>
    <p1510:client id="{0E03AE95-2BB6-4226-B28F-1089FC459939}" v="115" dt="2021-11-23T02:46:22.579"/>
    <p1510:client id="{130517E7-2381-48D8-B73D-9BBD785381B7}" v="441" dt="2021-11-23T04:37:21.085"/>
    <p1510:client id="{132DB6F5-0C9B-48CC-AB4E-C062C8494AF5}" v="105" dt="2021-11-23T03:05:07.759"/>
    <p1510:client id="{192704D1-1953-4D27-AB5C-F92015DEB52E}" v="16" dt="2021-11-23T05:05:20.274"/>
    <p1510:client id="{1E95CA0C-9F57-4F91-8F79-1840D7F089CB}" v="7" dt="2021-11-23T02:28:13.584"/>
    <p1510:client id="{208CB963-0504-4ADB-BE2D-8740F26CFED4}" v="518" dt="2021-11-23T04:47:04.145"/>
    <p1510:client id="{28E69808-7CDF-459E-A54F-1D6CECCA8CCA}" v="4" dt="2021-11-23T03:28:48.874"/>
    <p1510:client id="{3767547A-4D0E-407E-A990-9597D532E859}" v="36" dt="2021-11-23T05:01:25.076"/>
    <p1510:client id="{49E459B3-E807-42FF-9051-B8617856CFA5}" v="71" dt="2021-11-23T02:49:31.570"/>
    <p1510:client id="{4E0F34AE-73E2-40DA-B6BF-7154BE20ED21}" v="58" dt="2021-11-23T02:10:59.930"/>
    <p1510:client id="{5061B6CF-7132-4B5E-A155-0083EF161418}" v="196" dt="2021-11-23T03:12:12.026"/>
    <p1510:client id="{5CAB1D57-74F1-4971-9161-DABE9AAD0D01}" v="55" dt="2021-11-23T04:11:15.038"/>
    <p1510:client id="{6FCFFEF0-DC14-45F8-8C08-661E04014DB2}" v="16" dt="2021-11-23T04:56:28.250"/>
    <p1510:client id="{7393A0C3-5DB7-4735-AA71-D61FBC51B1FA}" v="24" dt="2021-11-23T05:13:38.180"/>
    <p1510:client id="{80171FDE-D913-4131-87F3-9E4C48EF125D}" v="6" dt="2021-11-23T02:31:22.631"/>
    <p1510:client id="{9246DE1E-4A49-42F8-BC93-FED65CF45A13}" v="37" dt="2021-11-23T03:35:31.714"/>
    <p1510:client id="{9BAAC68A-5291-42ED-A66D-94E293CDC0A1}" v="455" dt="2021-11-23T04:19:27.788"/>
    <p1510:client id="{9E079EBB-8F1E-4B84-9FC3-79C850B736AF}" v="56" dt="2021-11-23T02:18:26.575"/>
    <p1510:client id="{A98BD298-96B3-4BFE-9118-8D15899883EA}" v="351" dt="2020-08-22T00:26:37.130"/>
    <p1510:client id="{AA38B4D6-BDE4-4D37-9D37-EBD88D9EA40F}" v="22" dt="2021-11-23T05:04:17.805"/>
    <p1510:client id="{B13DA087-CFA9-4DD4-ABBB-D3C42EB04F15}" v="51" dt="2021-11-23T02:25:43.544"/>
    <p1510:client id="{B1A05D34-8759-4BB3-B8A7-F9F75716F453}" v="14" dt="2021-11-23T01:42:44.463"/>
    <p1510:client id="{BE60E692-04DE-476A-A5FE-CC96DF279A5E}" v="131" vWet="131" dt="2021-11-23T01:42:29.212"/>
    <p1510:client id="{BF8F7158-3D14-4E44-B226-A9BF86B03A44}" v="141" dt="2021-11-23T02:54:19.562"/>
    <p1510:client id="{CCEE1FB0-F3C5-41B9-A01A-30BF7B169FDE}" v="179" dt="2021-11-23T03:26:07.984"/>
    <p1510:client id="{DCC4A44F-1EC0-4C1C-BDDE-E3C3B2822DF2}" v="231" dt="2021-11-23T04:55:15.548"/>
    <p1510:client id="{E8611BED-A685-44BD-92E9-5E516D59F5E1}" v="37" dt="2021-11-23T05:20:17.0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4" autoAdjust="0"/>
    <p:restoredTop sz="94660"/>
  </p:normalViewPr>
  <p:slideViewPr>
    <p:cSldViewPr snapToGrid="0">
      <p:cViewPr varScale="1">
        <p:scale>
          <a:sx n="69" d="100"/>
          <a:sy n="69"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F004E6-C40A-9941-BB61-41C790ADE6D2}" type="datetimeFigureOut">
              <a:rPr lang="en-US"/>
              <a:t>11/23/2021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6589476-1FA4-074B-9AF6-534767B435CF}" type="slidenum">
              <a:rPr lang="en-US"/>
              <a:t>‹#›</a:t>
            </a:fld>
            <a:endParaRPr lang="en-US"/>
          </a:p>
        </p:txBody>
      </p:sp>
    </p:spTree>
    <p:extLst>
      <p:ext uri="{BB962C8B-B14F-4D97-AF65-F5344CB8AC3E}">
        <p14:creationId xmlns:p14="http://schemas.microsoft.com/office/powerpoint/2010/main" val="2073857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Whether you're participating in an in-person or virtual interview your goal is the same — to make a lasting impression that earns you a subsequent interview or a job offer.</a:t>
            </a:r>
          </a:p>
          <a:p>
            <a:endParaRPr lang="en-US"/>
          </a:p>
        </p:txBody>
      </p:sp>
      <p:sp>
        <p:nvSpPr>
          <p:cNvPr id="4" name="Slide Number Placeholder 3"/>
          <p:cNvSpPr>
            <a:spLocks noGrp="1"/>
          </p:cNvSpPr>
          <p:nvPr>
            <p:ph type="sldNum" sz="quarter" idx="5"/>
          </p:nvPr>
        </p:nvSpPr>
        <p:spPr/>
        <p:txBody>
          <a:bodyPr/>
          <a:lstStyle/>
          <a:p>
            <a:fld id="{86589476-1FA4-074B-9AF6-534767B435CF}" type="slidenum">
              <a:rPr lang="en-US"/>
              <a:t>31</a:t>
            </a:fld>
            <a:endParaRPr lang="en-US"/>
          </a:p>
        </p:txBody>
      </p:sp>
    </p:spTree>
    <p:extLst>
      <p:ext uri="{BB962C8B-B14F-4D97-AF65-F5344CB8AC3E}">
        <p14:creationId xmlns:p14="http://schemas.microsoft.com/office/powerpoint/2010/main" val="212584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11/23/2021</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11/23/2021</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11/23/2021</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11/23/2021</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11/23/2021</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11/23/2021</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11/23/2021</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11/23/2021</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11/23/2021</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11/23/2021</a:t>
            </a:fld>
            <a:endParaRPr lang="en-US"/>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11/23/2021</a:t>
            </a:fld>
            <a:endParaRPr lang="en-US"/>
          </a:p>
        </p:txBody>
      </p:sp>
      <p:sp>
        <p:nvSpPr>
          <p:cNvPr id="6" name="Footer Placeholder 5"/>
          <p:cNvSpPr>
            <a:spLocks noGrp="1"/>
          </p:cNvSpPr>
          <p:nvPr>
            <p:ph type="ftr" sz="quarter" idx="11"/>
          </p:nvPr>
        </p:nvSpPr>
        <p:spPr>
          <a:xfrm>
            <a:off x="1097279" y="6446838"/>
            <a:ext cx="6818262" cy="365125"/>
          </a:xfrm>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11/23/2021</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hyperlink" Target="https://www.forbes.com/sites/maryabbajay/2020/04/20/best-practices-for-virtual-presentations-15-expert-tips-that-work-for-everyone/#50bdc5a73d19" TargetMode="External"/><Relationship Id="rId3" Type="http://schemas.openxmlformats.org/officeDocument/2006/relationships/hyperlink" Target="https://myfuture.com/career/job-interview-tips" TargetMode="External"/><Relationship Id="rId7" Type="http://schemas.openxmlformats.org/officeDocument/2006/relationships/hyperlink" Target="https://www.themuse.com/advice/video-interview-tips" TargetMode="External"/><Relationship Id="rId2" Type="http://schemas.openxmlformats.org/officeDocument/2006/relationships/hyperlink" Target="https://www.forbes.com/sites/ashleystahl/2020/06/04/virtual-interview-tips-to-land-you-thejob-during-the-covid-19-pandemic/#6e98933e1bdc" TargetMode="External"/><Relationship Id="rId1" Type="http://schemas.openxmlformats.org/officeDocument/2006/relationships/slideLayout" Target="../slideLayouts/slideLayout7.xml"/><Relationship Id="rId6" Type="http://schemas.openxmlformats.org/officeDocument/2006/relationships/hyperlink" Target="https://employmenttechnologies.com/what-is-a-virtual-interview/" TargetMode="External"/><Relationship Id="rId5" Type="http://schemas.openxmlformats.org/officeDocument/2006/relationships/hyperlink" Target="https://online.jwu.edu/blog/15-tips-acing-online-job-interview" TargetMode="External"/><Relationship Id="rId4" Type="http://schemas.openxmlformats.org/officeDocument/2006/relationships/hyperlink" Target="https://www.indeed.com/career-advice/interviewing/virtual-interview" TargetMode="External"/><Relationship Id="rId9" Type="http://schemas.openxmlformats.org/officeDocument/2006/relationships/hyperlink" Target="https://www.glassdoor.com/blog/how-to-ace-your-virtual-interview/"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mailto:fjphrteam@gmail.com" TargetMode="External"/><Relationship Id="rId2" Type="http://schemas.openxmlformats.org/officeDocument/2006/relationships/hyperlink" Target="http://www.fjpconsultinggroup.com/" TargetMode="External"/><Relationship Id="rId1" Type="http://schemas.openxmlformats.org/officeDocument/2006/relationships/slideLayout" Target="../slideLayouts/slideLayout7.xml"/><Relationship Id="rId4" Type="http://schemas.openxmlformats.org/officeDocument/2006/relationships/hyperlink" Target="https://www.linkedin.com/in/francesjpric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21 tips on how to impress in a Virtual or Zoom interview | Maroon Oak">
            <a:extLst>
              <a:ext uri="{FF2B5EF4-FFF2-40B4-BE49-F238E27FC236}">
                <a16:creationId xmlns:a16="http://schemas.microsoft.com/office/drawing/2014/main" id="{8ABC5BB6-D1BE-4B95-A25B-8EA32823C0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9051" y="1448315"/>
            <a:ext cx="2763078" cy="35845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Minus Sign 2">
            <a:extLst>
              <a:ext uri="{FF2B5EF4-FFF2-40B4-BE49-F238E27FC236}">
                <a16:creationId xmlns:a16="http://schemas.microsoft.com/office/drawing/2014/main" id="{67FD9B86-4EA5-46A3-9FCF-D6396233F331}"/>
              </a:ext>
            </a:extLst>
          </p:cNvPr>
          <p:cNvSpPr/>
          <p:nvPr/>
        </p:nvSpPr>
        <p:spPr>
          <a:xfrm>
            <a:off x="5473655" y="4498083"/>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inus Sign 4">
            <a:extLst>
              <a:ext uri="{FF2B5EF4-FFF2-40B4-BE49-F238E27FC236}">
                <a16:creationId xmlns:a16="http://schemas.microsoft.com/office/drawing/2014/main" id="{9C345931-AD49-4A48-93D3-A5E3860CBDB0}"/>
              </a:ext>
            </a:extLst>
          </p:cNvPr>
          <p:cNvSpPr/>
          <p:nvPr/>
        </p:nvSpPr>
        <p:spPr>
          <a:xfrm>
            <a:off x="6167698" y="4498083"/>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Sign 5">
            <a:extLst>
              <a:ext uri="{FF2B5EF4-FFF2-40B4-BE49-F238E27FC236}">
                <a16:creationId xmlns:a16="http://schemas.microsoft.com/office/drawing/2014/main" id="{ED654CB3-BBF4-446C-9D17-E9F92F3B0F60}"/>
              </a:ext>
            </a:extLst>
          </p:cNvPr>
          <p:cNvSpPr/>
          <p:nvPr/>
        </p:nvSpPr>
        <p:spPr>
          <a:xfrm>
            <a:off x="6861740" y="4498083"/>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Sign 6">
            <a:extLst>
              <a:ext uri="{FF2B5EF4-FFF2-40B4-BE49-F238E27FC236}">
                <a16:creationId xmlns:a16="http://schemas.microsoft.com/office/drawing/2014/main" id="{05852A63-59C0-446C-81CB-58A8973E5916}"/>
              </a:ext>
            </a:extLst>
          </p:cNvPr>
          <p:cNvSpPr/>
          <p:nvPr/>
        </p:nvSpPr>
        <p:spPr>
          <a:xfrm>
            <a:off x="7545347" y="4498083"/>
            <a:ext cx="914400" cy="914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0B04589F-1BB6-4632-8EE0-4128D8D19BD6}"/>
              </a:ext>
            </a:extLst>
          </p:cNvPr>
          <p:cNvSpPr txBox="1">
            <a:spLocks/>
          </p:cNvSpPr>
          <p:nvPr/>
        </p:nvSpPr>
        <p:spPr>
          <a:xfrm>
            <a:off x="2969341" y="-626165"/>
            <a:ext cx="6253317" cy="2074480"/>
          </a:xfrm>
          <a:prstGeom prst="rect">
            <a:avLst/>
          </a:prstGeom>
        </p:spPr>
        <p:txBody>
          <a:bodyPr>
            <a:normAutofit fontScale="32500" lnSpcReduction="20000"/>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algn="ctr"/>
            <a:r>
              <a:rPr lang="en-US" dirty="0"/>
              <a:t/>
            </a:r>
            <a:br>
              <a:rPr lang="en-US" dirty="0"/>
            </a:br>
            <a:r>
              <a:rPr lang="en-US" dirty="0"/>
              <a:t/>
            </a:r>
            <a:br>
              <a:rPr lang="en-US" dirty="0"/>
            </a:br>
            <a:r>
              <a:rPr lang="en-US" sz="7500" dirty="0"/>
              <a:t/>
            </a:r>
            <a:br>
              <a:rPr lang="en-US" sz="7500" dirty="0"/>
            </a:br>
            <a:r>
              <a:rPr lang="en-US" sz="12800" dirty="0"/>
              <a:t/>
            </a:r>
            <a:br>
              <a:rPr lang="en-US" sz="12800" dirty="0"/>
            </a:br>
            <a:r>
              <a:rPr lang="en-US" sz="12800" b="1" dirty="0"/>
              <a:t>Interviewing In The </a:t>
            </a:r>
            <a:br>
              <a:rPr lang="en-US" sz="12800" b="1" dirty="0"/>
            </a:br>
            <a:r>
              <a:rPr lang="en-US" sz="12800" b="1" dirty="0"/>
              <a:t>Virtual Age</a:t>
            </a:r>
          </a:p>
          <a:p>
            <a:pPr algn="ctr"/>
            <a:endParaRPr lang="en-US" dirty="0"/>
          </a:p>
        </p:txBody>
      </p:sp>
      <p:sp>
        <p:nvSpPr>
          <p:cNvPr id="9" name="Subtitle 2">
            <a:extLst>
              <a:ext uri="{FF2B5EF4-FFF2-40B4-BE49-F238E27FC236}">
                <a16:creationId xmlns:a16="http://schemas.microsoft.com/office/drawing/2014/main" id="{BDC5CDBB-CC6D-4234-8228-89EAA46C7E2D}"/>
              </a:ext>
            </a:extLst>
          </p:cNvPr>
          <p:cNvSpPr txBox="1">
            <a:spLocks/>
          </p:cNvSpPr>
          <p:nvPr/>
        </p:nvSpPr>
        <p:spPr>
          <a:xfrm>
            <a:off x="-119269" y="3843479"/>
            <a:ext cx="5708320" cy="2477808"/>
          </a:xfrm>
          <a:prstGeom prst="rect">
            <a:avLst/>
          </a:prstGeom>
        </p:spPr>
        <p:txBody>
          <a:bodyPr vert="horz" lIns="91440" tIns="45720" rIns="91440" bIns="45720" rtlCol="0" anchor="t">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000" dirty="0">
                <a:solidFill>
                  <a:schemeClr val="tx1">
                    <a:lumMod val="85000"/>
                    <a:lumOff val="15000"/>
                  </a:schemeClr>
                </a:solidFill>
                <a:latin typeface="+mj-lt"/>
              </a:rPr>
              <a:t>Presented by Frances J. Price, MSHRMD </a:t>
            </a:r>
          </a:p>
        </p:txBody>
      </p:sp>
    </p:spTree>
    <p:extLst>
      <p:ext uri="{BB962C8B-B14F-4D97-AF65-F5344CB8AC3E}">
        <p14:creationId xmlns:p14="http://schemas.microsoft.com/office/powerpoint/2010/main" val="2873691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0888A45-D6F3-4709-8348-7273E8A53993}"/>
              </a:ext>
            </a:extLst>
          </p:cNvPr>
          <p:cNvSpPr txBox="1"/>
          <p:nvPr/>
        </p:nvSpPr>
        <p:spPr>
          <a:xfrm>
            <a:off x="4580626" y="1561381"/>
            <a:ext cx="3605841"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latin typeface="Bookman Old Style"/>
              </a:rPr>
              <a:t>If Possible, </a:t>
            </a:r>
          </a:p>
          <a:p>
            <a:pPr algn="ctr"/>
            <a:r>
              <a:rPr lang="en-US" sz="3600" dirty="0">
                <a:latin typeface="Bookman Old Style"/>
              </a:rPr>
              <a:t>Use A </a:t>
            </a:r>
            <a:endParaRPr lang="en-US" dirty="0">
              <a:latin typeface="Franklin Gothic Book" panose="020F0502020204030204"/>
            </a:endParaRPr>
          </a:p>
          <a:p>
            <a:pPr algn="ctr"/>
            <a:r>
              <a:rPr lang="en-US" sz="3600" dirty="0">
                <a:latin typeface="Bookman Old Style"/>
              </a:rPr>
              <a:t>Land Line </a:t>
            </a:r>
            <a:endParaRPr lang="en-US" dirty="0"/>
          </a:p>
          <a:p>
            <a:pPr algn="ctr"/>
            <a:r>
              <a:rPr lang="en-US" sz="3600" dirty="0">
                <a:latin typeface="Bookman Old Style"/>
              </a:rPr>
              <a:t>Telephone</a:t>
            </a:r>
          </a:p>
          <a:p>
            <a:pPr algn="ctr"/>
            <a:r>
              <a:rPr lang="en-US" sz="3600" dirty="0">
                <a:latin typeface="Bookman Old Style"/>
              </a:rPr>
              <a:t>VS. </a:t>
            </a:r>
            <a:endParaRPr lang="en-US" dirty="0">
              <a:latin typeface="Franklin Gothic Book" panose="020F0502020204030204"/>
            </a:endParaRPr>
          </a:p>
          <a:p>
            <a:pPr algn="ctr"/>
            <a:r>
              <a:rPr lang="en-US" sz="3600" dirty="0">
                <a:latin typeface="Bookman Old Style"/>
              </a:rPr>
              <a:t>A Cell Phone</a:t>
            </a:r>
            <a:endParaRPr lang="en-US" dirty="0"/>
          </a:p>
        </p:txBody>
      </p:sp>
    </p:spTree>
    <p:extLst>
      <p:ext uri="{BB962C8B-B14F-4D97-AF65-F5344CB8AC3E}">
        <p14:creationId xmlns:p14="http://schemas.microsoft.com/office/powerpoint/2010/main" val="1516743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9F344E-68B9-43D8-ACF5-2B116B28A64F}"/>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3" name="Picture 3">
            <a:extLst>
              <a:ext uri="{FF2B5EF4-FFF2-40B4-BE49-F238E27FC236}">
                <a16:creationId xmlns:a16="http://schemas.microsoft.com/office/drawing/2014/main" id="{F5CD98EE-9145-4A26-A3AD-78D5768F5BC1}"/>
              </a:ext>
            </a:extLst>
          </p:cNvPr>
          <p:cNvPicPr>
            <a:picLocks noChangeAspect="1"/>
          </p:cNvPicPr>
          <p:nvPr/>
        </p:nvPicPr>
        <p:blipFill>
          <a:blip r:embed="rId2"/>
          <a:stretch>
            <a:fillRect/>
          </a:stretch>
        </p:blipFill>
        <p:spPr>
          <a:xfrm>
            <a:off x="2999117" y="2495536"/>
            <a:ext cx="6639463" cy="3549078"/>
          </a:xfrm>
          <a:prstGeom prst="rect">
            <a:avLst/>
          </a:prstGeom>
        </p:spPr>
      </p:pic>
      <p:sp>
        <p:nvSpPr>
          <p:cNvPr id="4" name="TextBox 1">
            <a:extLst>
              <a:ext uri="{FF2B5EF4-FFF2-40B4-BE49-F238E27FC236}">
                <a16:creationId xmlns:a16="http://schemas.microsoft.com/office/drawing/2014/main" id="{B8CB23E5-4EDA-4C42-BBE9-D53996B9FAAE}"/>
              </a:ext>
            </a:extLst>
          </p:cNvPr>
          <p:cNvSpPr txBox="1"/>
          <p:nvPr/>
        </p:nvSpPr>
        <p:spPr>
          <a:xfrm>
            <a:off x="3335142" y="600679"/>
            <a:ext cx="6763015"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dirty="0">
                <a:latin typeface="Bookman Old Style"/>
              </a:rPr>
              <a:t>Prerecorded Interview Questions</a:t>
            </a:r>
            <a:endParaRPr lang="en-US" sz="3600" dirty="0"/>
          </a:p>
        </p:txBody>
      </p:sp>
    </p:spTree>
    <p:extLst>
      <p:ext uri="{BB962C8B-B14F-4D97-AF65-F5344CB8AC3E}">
        <p14:creationId xmlns:p14="http://schemas.microsoft.com/office/powerpoint/2010/main" val="221552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C36913-58A5-462B-B88A-756ECB6384A1}"/>
              </a:ext>
            </a:extLst>
          </p:cNvPr>
          <p:cNvSpPr txBox="1"/>
          <p:nvPr/>
        </p:nvSpPr>
        <p:spPr>
          <a:xfrm>
            <a:off x="3047172" y="1458533"/>
            <a:ext cx="6097656" cy="3539430"/>
          </a:xfrm>
          <a:prstGeom prst="rect">
            <a:avLst/>
          </a:prstGeom>
          <a:noFill/>
        </p:spPr>
        <p:txBody>
          <a:bodyPr wrap="square">
            <a:spAutoFit/>
          </a:bodyPr>
          <a:lstStyle/>
          <a:p>
            <a:pPr algn="ctr"/>
            <a:r>
              <a:rPr lang="en-US" sz="3200" dirty="0">
                <a:latin typeface="Bookman Old Style"/>
              </a:rPr>
              <a:t>You Have 2 Minutes To Come Up With A Quick Response To The Question They Have Asked You.  </a:t>
            </a:r>
          </a:p>
          <a:p>
            <a:pPr algn="ctr"/>
            <a:r>
              <a:rPr lang="en-US" sz="3200" dirty="0">
                <a:latin typeface="Bookman Old Style"/>
              </a:rPr>
              <a:t>The System Will Allow You </a:t>
            </a:r>
          </a:p>
          <a:p>
            <a:pPr algn="ctr"/>
            <a:r>
              <a:rPr lang="en-US" sz="3200" dirty="0">
                <a:latin typeface="Bookman Old Style"/>
              </a:rPr>
              <a:t>1or 2 Tries, If You </a:t>
            </a:r>
          </a:p>
          <a:p>
            <a:pPr algn="ctr"/>
            <a:r>
              <a:rPr lang="en-US" sz="3200" dirty="0">
                <a:latin typeface="Bookman Old Style"/>
              </a:rPr>
              <a:t>Make A Mistake </a:t>
            </a:r>
            <a:endParaRPr lang="en-US" sz="3200" dirty="0"/>
          </a:p>
        </p:txBody>
      </p:sp>
    </p:spTree>
    <p:extLst>
      <p:ext uri="{BB962C8B-B14F-4D97-AF65-F5344CB8AC3E}">
        <p14:creationId xmlns:p14="http://schemas.microsoft.com/office/powerpoint/2010/main" val="4059426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08C8D7-19EE-417E-B6A4-3BAC4425085D}"/>
              </a:ext>
            </a:extLst>
          </p:cNvPr>
          <p:cNvSpPr txBox="1"/>
          <p:nvPr/>
        </p:nvSpPr>
        <p:spPr>
          <a:xfrm>
            <a:off x="3427429" y="650146"/>
            <a:ext cx="507839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Bookman Old Style"/>
              </a:rPr>
              <a:t>Virtual Group Interview</a:t>
            </a:r>
            <a:endParaRPr lang="en-US" dirty="0"/>
          </a:p>
        </p:txBody>
      </p:sp>
      <p:pic>
        <p:nvPicPr>
          <p:cNvPr id="9218" name="Picture 2" descr="Career advising: set yourself up for virtual success | Temple University  College of Engineering">
            <a:extLst>
              <a:ext uri="{FF2B5EF4-FFF2-40B4-BE49-F238E27FC236}">
                <a16:creationId xmlns:a16="http://schemas.microsoft.com/office/drawing/2014/main" id="{1CB69C43-35CC-46EF-8018-D62AC34C22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1647824"/>
            <a:ext cx="893445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8959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0FE7D3-635B-43FB-9A5C-9E3CFD7C28D4}"/>
              </a:ext>
            </a:extLst>
          </p:cNvPr>
          <p:cNvSpPr txBox="1"/>
          <p:nvPr/>
        </p:nvSpPr>
        <p:spPr>
          <a:xfrm>
            <a:off x="1848929" y="755332"/>
            <a:ext cx="8494141" cy="51398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mn-lt"/>
                <a:cs typeface="+mn-lt"/>
              </a:rPr>
              <a:t/>
            </a:r>
            <a:br>
              <a:rPr lang="en-US" dirty="0">
                <a:ea typeface="+mn-lt"/>
                <a:cs typeface="+mn-lt"/>
              </a:rPr>
            </a:br>
            <a:r>
              <a:rPr lang="en-US" sz="3200" dirty="0">
                <a:latin typeface="Bookman Old Style"/>
                <a:ea typeface="+mn-lt"/>
                <a:cs typeface="+mn-lt"/>
              </a:rPr>
              <a:t>Group Interviews With A Prerecorded Message Or A Live Presenter, But You  Are Unable To See The 50 Other Candidates On The Zoom Meeting.  </a:t>
            </a:r>
            <a:endParaRPr lang="en-US" dirty="0">
              <a:latin typeface="Franklin Gothic Book" panose="020F0502020204030204"/>
              <a:ea typeface="+mn-lt"/>
              <a:cs typeface="+mn-lt"/>
            </a:endParaRPr>
          </a:p>
          <a:p>
            <a:pPr algn="ctr"/>
            <a:r>
              <a:rPr lang="en-US" sz="3200" dirty="0">
                <a:latin typeface="Bookman Old Style"/>
                <a:ea typeface="+mn-lt"/>
                <a:cs typeface="+mn-lt"/>
              </a:rPr>
              <a:t>The Interviewer Will Send Out An Electronic Questionnaire To Find Out Your Continued Interest In The Position</a:t>
            </a:r>
          </a:p>
          <a:p>
            <a:pPr algn="ctr"/>
            <a:r>
              <a:rPr lang="en-US" sz="3200" dirty="0">
                <a:latin typeface="Bookman Old Style"/>
                <a:ea typeface="+mn-lt"/>
                <a:cs typeface="+mn-lt"/>
              </a:rPr>
              <a:t>After The Interview.</a:t>
            </a:r>
            <a:br>
              <a:rPr lang="en-US" sz="3200" dirty="0">
                <a:latin typeface="Bookman Old Style"/>
                <a:ea typeface="+mn-lt"/>
                <a:cs typeface="+mn-lt"/>
              </a:rPr>
            </a:br>
            <a:r>
              <a:rPr lang="en-US" dirty="0">
                <a:ea typeface="+mn-lt"/>
                <a:cs typeface="+mn-lt"/>
              </a:rPr>
              <a:t/>
            </a:r>
            <a:br>
              <a:rPr lang="en-US" dirty="0">
                <a:ea typeface="+mn-lt"/>
                <a:cs typeface="+mn-lt"/>
              </a:rPr>
            </a:br>
            <a:r>
              <a:rPr lang="en-US" dirty="0">
                <a:ea typeface="+mn-lt"/>
                <a:cs typeface="+mn-lt"/>
              </a:rPr>
              <a:t/>
            </a:r>
            <a:br>
              <a:rPr lang="en-US" dirty="0">
                <a:ea typeface="+mn-lt"/>
                <a:cs typeface="+mn-lt"/>
              </a:rPr>
            </a:br>
            <a:endParaRPr lang="en-US" dirty="0">
              <a:ea typeface="+mn-lt"/>
              <a:cs typeface="+mn-lt"/>
            </a:endParaRPr>
          </a:p>
        </p:txBody>
      </p:sp>
    </p:spTree>
    <p:extLst>
      <p:ext uri="{BB962C8B-B14F-4D97-AF65-F5344CB8AC3E}">
        <p14:creationId xmlns:p14="http://schemas.microsoft.com/office/powerpoint/2010/main" val="192851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559E9B6-C2E6-41F9-A0B3-50B97622FE00}"/>
              </a:ext>
            </a:extLst>
          </p:cNvPr>
          <p:cNvPicPr>
            <a:picLocks noChangeAspect="1"/>
          </p:cNvPicPr>
          <p:nvPr/>
        </p:nvPicPr>
        <p:blipFill>
          <a:blip r:embed="rId2"/>
          <a:stretch>
            <a:fillRect/>
          </a:stretch>
        </p:blipFill>
        <p:spPr>
          <a:xfrm>
            <a:off x="2867597" y="1572426"/>
            <a:ext cx="6179387" cy="3713147"/>
          </a:xfrm>
          <a:prstGeom prst="rect">
            <a:avLst/>
          </a:prstGeom>
        </p:spPr>
      </p:pic>
    </p:spTree>
    <p:extLst>
      <p:ext uri="{BB962C8B-B14F-4D97-AF65-F5344CB8AC3E}">
        <p14:creationId xmlns:p14="http://schemas.microsoft.com/office/powerpoint/2010/main" val="2214449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ow to excel in a virtual job interview">
            <a:extLst>
              <a:ext uri="{FF2B5EF4-FFF2-40B4-BE49-F238E27FC236}">
                <a16:creationId xmlns:a16="http://schemas.microsoft.com/office/drawing/2014/main" id="{267A585D-4547-4878-8CD2-0999170078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1374" y="1659835"/>
            <a:ext cx="5973417" cy="308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032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How to Conduct a Virtual Interview | SmartRecruiters">
            <a:extLst>
              <a:ext uri="{FF2B5EF4-FFF2-40B4-BE49-F238E27FC236}">
                <a16:creationId xmlns:a16="http://schemas.microsoft.com/office/drawing/2014/main" id="{E819DC54-6670-4D02-9AFB-339C59330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4435" y="1451113"/>
            <a:ext cx="4502426" cy="36377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3664F5-449B-441B-A496-D03B3C7C3475}"/>
              </a:ext>
            </a:extLst>
          </p:cNvPr>
          <p:cNvSpPr txBox="1"/>
          <p:nvPr/>
        </p:nvSpPr>
        <p:spPr>
          <a:xfrm>
            <a:off x="3768244" y="510811"/>
            <a:ext cx="512727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latin typeface="Bookman Old Style"/>
              </a:rPr>
              <a:t>Virtual Panel Interview</a:t>
            </a:r>
            <a:endParaRPr lang="en-US" dirty="0">
              <a:latin typeface="Bookman Old Style"/>
            </a:endParaRPr>
          </a:p>
        </p:txBody>
      </p:sp>
    </p:spTree>
    <p:extLst>
      <p:ext uri="{BB962C8B-B14F-4D97-AF65-F5344CB8AC3E}">
        <p14:creationId xmlns:p14="http://schemas.microsoft.com/office/powerpoint/2010/main" val="3590351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CC1C95-31EA-4EDA-81A8-1B25C85B4797}"/>
              </a:ext>
            </a:extLst>
          </p:cNvPr>
          <p:cNvSpPr txBox="1"/>
          <p:nvPr/>
        </p:nvSpPr>
        <p:spPr>
          <a:xfrm>
            <a:off x="3047172" y="1111098"/>
            <a:ext cx="6097656" cy="4524315"/>
          </a:xfrm>
          <a:prstGeom prst="rect">
            <a:avLst/>
          </a:prstGeom>
          <a:noFill/>
        </p:spPr>
        <p:txBody>
          <a:bodyPr wrap="square">
            <a:spAutoFit/>
          </a:bodyPr>
          <a:lstStyle/>
          <a:p>
            <a:pPr algn="l"/>
            <a:r>
              <a:rPr lang="en-US" sz="3200" b="0" i="0" dirty="0">
                <a:solidFill>
                  <a:srgbClr val="000000"/>
                </a:solidFill>
                <a:effectLst/>
                <a:latin typeface="+mj-lt"/>
              </a:rPr>
              <a:t>An Applicant Interviewing With Multiple Interviewers</a:t>
            </a:r>
          </a:p>
          <a:p>
            <a:pPr algn="l"/>
            <a:endParaRPr lang="en-US" sz="3200" dirty="0">
              <a:solidFill>
                <a:srgbClr val="000000"/>
              </a:solidFill>
              <a:latin typeface="+mj-lt"/>
            </a:endParaRPr>
          </a:p>
          <a:p>
            <a:pPr algn="l"/>
            <a:r>
              <a:rPr lang="en-US" sz="3200" b="0" i="0" dirty="0">
                <a:solidFill>
                  <a:srgbClr val="000000"/>
                </a:solidFill>
                <a:effectLst/>
                <a:latin typeface="+mj-lt"/>
              </a:rPr>
              <a:t>Some May Be Observers, Others May Actually Ask Interview Question, And Some Will Be Part Of Other Departments To Assess The Candidates Skills.</a:t>
            </a:r>
          </a:p>
        </p:txBody>
      </p:sp>
    </p:spTree>
    <p:extLst>
      <p:ext uri="{BB962C8B-B14F-4D97-AF65-F5344CB8AC3E}">
        <p14:creationId xmlns:p14="http://schemas.microsoft.com/office/powerpoint/2010/main" val="2089041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613B1-E9BD-4730-A50E-C5FB2342EDB5}"/>
              </a:ext>
            </a:extLst>
          </p:cNvPr>
          <p:cNvSpPr>
            <a:spLocks noGrp="1"/>
          </p:cNvSpPr>
          <p:nvPr>
            <p:ph type="title"/>
          </p:nvPr>
        </p:nvSpPr>
        <p:spPr/>
        <p:txBody>
          <a:bodyPr/>
          <a:lstStyle/>
          <a:p>
            <a:pPr algn="ctr"/>
            <a:r>
              <a:rPr lang="en-US"/>
              <a:t>Text Interviews</a:t>
            </a:r>
          </a:p>
        </p:txBody>
      </p:sp>
      <p:pic>
        <p:nvPicPr>
          <p:cNvPr id="4" name="Picture 4">
            <a:extLst>
              <a:ext uri="{FF2B5EF4-FFF2-40B4-BE49-F238E27FC236}">
                <a16:creationId xmlns:a16="http://schemas.microsoft.com/office/drawing/2014/main" id="{45E85BB4-E36E-467B-892E-87868F5C0F00}"/>
              </a:ext>
            </a:extLst>
          </p:cNvPr>
          <p:cNvPicPr>
            <a:picLocks noGrp="1" noChangeAspect="1"/>
          </p:cNvPicPr>
          <p:nvPr>
            <p:ph idx="1"/>
          </p:nvPr>
        </p:nvPicPr>
        <p:blipFill>
          <a:blip r:embed="rId2"/>
          <a:stretch>
            <a:fillRect/>
          </a:stretch>
        </p:blipFill>
        <p:spPr>
          <a:xfrm>
            <a:off x="3308848" y="2108200"/>
            <a:ext cx="5634630" cy="3760788"/>
          </a:xfrm>
        </p:spPr>
      </p:pic>
    </p:spTree>
    <p:extLst>
      <p:ext uri="{BB962C8B-B14F-4D97-AF65-F5344CB8AC3E}">
        <p14:creationId xmlns:p14="http://schemas.microsoft.com/office/powerpoint/2010/main" val="3235304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DE7B01-E53B-471F-B4DF-65D9F8F87761}"/>
              </a:ext>
            </a:extLst>
          </p:cNvPr>
          <p:cNvSpPr txBox="1"/>
          <p:nvPr/>
        </p:nvSpPr>
        <p:spPr>
          <a:xfrm>
            <a:off x="5372552" y="231011"/>
            <a:ext cx="1375063"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a:t>Agenda</a:t>
            </a:r>
          </a:p>
        </p:txBody>
      </p:sp>
      <p:sp>
        <p:nvSpPr>
          <p:cNvPr id="4" name="TextBox 3">
            <a:extLst>
              <a:ext uri="{FF2B5EF4-FFF2-40B4-BE49-F238E27FC236}">
                <a16:creationId xmlns:a16="http://schemas.microsoft.com/office/drawing/2014/main" id="{F2A7F7AF-7A43-442E-8820-592B3467B361}"/>
              </a:ext>
            </a:extLst>
          </p:cNvPr>
          <p:cNvSpPr txBox="1"/>
          <p:nvPr/>
        </p:nvSpPr>
        <p:spPr>
          <a:xfrm>
            <a:off x="2305151" y="2149211"/>
            <a:ext cx="72028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t>Types of possible interview formats in this virtual environment</a:t>
            </a:r>
          </a:p>
        </p:txBody>
      </p:sp>
      <p:sp>
        <p:nvSpPr>
          <p:cNvPr id="5" name="TextBox 4">
            <a:extLst>
              <a:ext uri="{FF2B5EF4-FFF2-40B4-BE49-F238E27FC236}">
                <a16:creationId xmlns:a16="http://schemas.microsoft.com/office/drawing/2014/main" id="{E3D7AD0E-2BE3-4B68-BB62-A7F38A07C6C1}"/>
              </a:ext>
            </a:extLst>
          </p:cNvPr>
          <p:cNvSpPr txBox="1"/>
          <p:nvPr/>
        </p:nvSpPr>
        <p:spPr>
          <a:xfrm>
            <a:off x="4113935" y="1092786"/>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t>Brief Introduction </a:t>
            </a:r>
          </a:p>
        </p:txBody>
      </p:sp>
      <p:sp>
        <p:nvSpPr>
          <p:cNvPr id="6" name="TextBox 5">
            <a:extLst>
              <a:ext uri="{FF2B5EF4-FFF2-40B4-BE49-F238E27FC236}">
                <a16:creationId xmlns:a16="http://schemas.microsoft.com/office/drawing/2014/main" id="{FC5B8BA6-0284-4251-91A1-0CB61725F28E}"/>
              </a:ext>
            </a:extLst>
          </p:cNvPr>
          <p:cNvSpPr txBox="1"/>
          <p:nvPr/>
        </p:nvSpPr>
        <p:spPr>
          <a:xfrm>
            <a:off x="4871152" y="3467044"/>
            <a:ext cx="355925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Questions and Answers </a:t>
            </a:r>
          </a:p>
        </p:txBody>
      </p:sp>
      <p:sp>
        <p:nvSpPr>
          <p:cNvPr id="7" name="TextBox 6">
            <a:extLst>
              <a:ext uri="{FF2B5EF4-FFF2-40B4-BE49-F238E27FC236}">
                <a16:creationId xmlns:a16="http://schemas.microsoft.com/office/drawing/2014/main" id="{66F8A645-78EE-4918-9AF7-A14B21D56316}"/>
              </a:ext>
            </a:extLst>
          </p:cNvPr>
          <p:cNvSpPr txBox="1"/>
          <p:nvPr/>
        </p:nvSpPr>
        <p:spPr>
          <a:xfrm>
            <a:off x="2305151" y="2656658"/>
            <a:ext cx="762591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Virtual Interviews on the various media platforms – Zoom, Teams, …</a:t>
            </a:r>
          </a:p>
        </p:txBody>
      </p:sp>
      <p:sp>
        <p:nvSpPr>
          <p:cNvPr id="9" name="TextBox 8">
            <a:extLst>
              <a:ext uri="{FF2B5EF4-FFF2-40B4-BE49-F238E27FC236}">
                <a16:creationId xmlns:a16="http://schemas.microsoft.com/office/drawing/2014/main" id="{46A4006D-FB7F-4F99-BA18-380BDEAE4F62}"/>
              </a:ext>
            </a:extLst>
          </p:cNvPr>
          <p:cNvSpPr txBox="1"/>
          <p:nvPr/>
        </p:nvSpPr>
        <p:spPr>
          <a:xfrm>
            <a:off x="2920753" y="1641764"/>
            <a:ext cx="627866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t>Objective: To better prepare you for the virtual interviews</a:t>
            </a:r>
          </a:p>
        </p:txBody>
      </p:sp>
      <p:sp>
        <p:nvSpPr>
          <p:cNvPr id="2" name="TextBox 1">
            <a:extLst>
              <a:ext uri="{FF2B5EF4-FFF2-40B4-BE49-F238E27FC236}">
                <a16:creationId xmlns:a16="http://schemas.microsoft.com/office/drawing/2014/main" id="{EF75BDE1-63DD-405E-AE4A-A133EF990086}"/>
              </a:ext>
            </a:extLst>
          </p:cNvPr>
          <p:cNvSpPr txBox="1"/>
          <p:nvPr/>
        </p:nvSpPr>
        <p:spPr>
          <a:xfrm>
            <a:off x="4287721" y="3056768"/>
            <a:ext cx="4367813" cy="400110"/>
          </a:xfrm>
          <a:prstGeom prst="rect">
            <a:avLst/>
          </a:prstGeom>
          <a:noFill/>
        </p:spPr>
        <p:txBody>
          <a:bodyPr wrap="square" rtlCol="0">
            <a:spAutoFit/>
          </a:bodyPr>
          <a:lstStyle/>
          <a:p>
            <a:r>
              <a:rPr lang="en-US" sz="2000" dirty="0"/>
              <a:t>Review of what we have learned</a:t>
            </a:r>
          </a:p>
        </p:txBody>
      </p:sp>
    </p:spTree>
    <p:extLst>
      <p:ext uri="{BB962C8B-B14F-4D97-AF65-F5344CB8AC3E}">
        <p14:creationId xmlns:p14="http://schemas.microsoft.com/office/powerpoint/2010/main" val="2098165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anim calcmode="lin" valueType="num">
                                      <p:cBhvr>
                                        <p:cTn id="28" dur="2000" fill="hold"/>
                                        <p:tgtEl>
                                          <p:spTgt spid="4"/>
                                        </p:tgtEl>
                                        <p:attrNameLst>
                                          <p:attrName>ppt_w</p:attrName>
                                        </p:attrNameLst>
                                      </p:cBhvr>
                                      <p:tavLst>
                                        <p:tav tm="0" fmla="#ppt_w*sin(2.5*pi*$)">
                                          <p:val>
                                            <p:fltVal val="0"/>
                                          </p:val>
                                        </p:tav>
                                        <p:tav tm="100000">
                                          <p:val>
                                            <p:fltVal val="1"/>
                                          </p:val>
                                        </p:tav>
                                      </p:tavLst>
                                    </p:anim>
                                    <p:anim calcmode="lin" valueType="num">
                                      <p:cBhvr>
                                        <p:cTn id="2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circle(in)">
                                      <p:cBhvr>
                                        <p:cTn id="39" dur="20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randombar(horizontal)">
                                      <p:cBhvr>
                                        <p:cTn id="4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9"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92EA14-F70E-455D-B5D9-7E022A5A829D}"/>
              </a:ext>
            </a:extLst>
          </p:cNvPr>
          <p:cNvSpPr txBox="1"/>
          <p:nvPr/>
        </p:nvSpPr>
        <p:spPr>
          <a:xfrm>
            <a:off x="2919619" y="483849"/>
            <a:ext cx="6097656" cy="5016758"/>
          </a:xfrm>
          <a:prstGeom prst="rect">
            <a:avLst/>
          </a:prstGeom>
          <a:noFill/>
        </p:spPr>
        <p:txBody>
          <a:bodyPr wrap="square">
            <a:spAutoFit/>
          </a:bodyPr>
          <a:lstStyle/>
          <a:p>
            <a:pPr algn="l"/>
            <a:r>
              <a:rPr lang="en-US" sz="3200" b="0" i="0" dirty="0">
                <a:solidFill>
                  <a:srgbClr val="000000"/>
                </a:solidFill>
                <a:effectLst/>
                <a:latin typeface="+mj-lt"/>
              </a:rPr>
              <a:t>A Recruiter</a:t>
            </a:r>
            <a:r>
              <a:rPr lang="en-US" sz="3200" dirty="0">
                <a:solidFill>
                  <a:srgbClr val="000000"/>
                </a:solidFill>
                <a:latin typeface="+mj-lt"/>
              </a:rPr>
              <a:t>, </a:t>
            </a:r>
            <a:r>
              <a:rPr lang="en-US" sz="3200" b="0" i="0" dirty="0">
                <a:solidFill>
                  <a:srgbClr val="000000"/>
                </a:solidFill>
                <a:effectLst/>
                <a:latin typeface="+mj-lt"/>
              </a:rPr>
              <a:t>Hiring Manager, Or An Automated System Will Text You A Series Of Questions And You Have To Respond With An Answer In Order To Go To The Next Question.  Based Upon Your Response, Will Determine If You Move Forward In The Process.</a:t>
            </a:r>
          </a:p>
        </p:txBody>
      </p:sp>
    </p:spTree>
    <p:extLst>
      <p:ext uri="{BB962C8B-B14F-4D97-AF65-F5344CB8AC3E}">
        <p14:creationId xmlns:p14="http://schemas.microsoft.com/office/powerpoint/2010/main" val="4042808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person, wall, indoor&#10;&#10;Description automatically generated">
            <a:extLst>
              <a:ext uri="{FF2B5EF4-FFF2-40B4-BE49-F238E27FC236}">
                <a16:creationId xmlns:a16="http://schemas.microsoft.com/office/drawing/2014/main" id="{16406B61-CC2B-45F6-A247-ED517D65F1CB}"/>
              </a:ext>
            </a:extLst>
          </p:cNvPr>
          <p:cNvPicPr>
            <a:picLocks noChangeAspect="1"/>
          </p:cNvPicPr>
          <p:nvPr/>
        </p:nvPicPr>
        <p:blipFill>
          <a:blip r:embed="rId2"/>
          <a:stretch>
            <a:fillRect/>
          </a:stretch>
        </p:blipFill>
        <p:spPr>
          <a:xfrm>
            <a:off x="2912853" y="2086301"/>
            <a:ext cx="7329576" cy="3533661"/>
          </a:xfrm>
          <a:prstGeom prst="rect">
            <a:avLst/>
          </a:prstGeom>
        </p:spPr>
      </p:pic>
      <p:sp>
        <p:nvSpPr>
          <p:cNvPr id="4" name="TextBox 3">
            <a:extLst>
              <a:ext uri="{FF2B5EF4-FFF2-40B4-BE49-F238E27FC236}">
                <a16:creationId xmlns:a16="http://schemas.microsoft.com/office/drawing/2014/main" id="{61A3DFB2-0CCA-4B90-A2E4-88B4637F0C3D}"/>
              </a:ext>
            </a:extLst>
          </p:cNvPr>
          <p:cNvSpPr txBox="1"/>
          <p:nvPr/>
        </p:nvSpPr>
        <p:spPr>
          <a:xfrm>
            <a:off x="4373347" y="699429"/>
            <a:ext cx="3604333" cy="1077218"/>
          </a:xfrm>
          <a:prstGeom prst="rect">
            <a:avLst/>
          </a:prstGeom>
          <a:noFill/>
        </p:spPr>
        <p:txBody>
          <a:bodyPr wrap="square" rtlCol="0">
            <a:spAutoFit/>
          </a:bodyPr>
          <a:lstStyle/>
          <a:p>
            <a:pPr algn="ctr"/>
            <a:r>
              <a:rPr lang="en-US" sz="3200" b="1" dirty="0">
                <a:latin typeface="Bookman Old Style" panose="02050604050505020204" pitchFamily="18" charset="0"/>
              </a:rPr>
              <a:t>Virtual Interview</a:t>
            </a:r>
          </a:p>
        </p:txBody>
      </p:sp>
    </p:spTree>
    <p:extLst>
      <p:ext uri="{BB962C8B-B14F-4D97-AF65-F5344CB8AC3E}">
        <p14:creationId xmlns:p14="http://schemas.microsoft.com/office/powerpoint/2010/main" val="21566429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Quick Tips to Nail Your Virtual Interview">
            <a:extLst>
              <a:ext uri="{FF2B5EF4-FFF2-40B4-BE49-F238E27FC236}">
                <a16:creationId xmlns:a16="http://schemas.microsoft.com/office/drawing/2014/main" id="{B675EB75-FA2C-4337-826B-0660094D98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461" y="924339"/>
            <a:ext cx="6112565" cy="4383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539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AEBBEA-8125-48E1-ABA6-3BE7ACB66491}"/>
              </a:ext>
            </a:extLst>
          </p:cNvPr>
          <p:cNvSpPr txBox="1"/>
          <p:nvPr/>
        </p:nvSpPr>
        <p:spPr>
          <a:xfrm>
            <a:off x="2297808" y="367323"/>
            <a:ext cx="7869922"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rgbClr val="181818"/>
                </a:solidFill>
                <a:ea typeface="Times New Roman" panose="02020603050405020304" pitchFamily="18" charset="0"/>
                <a:cs typeface="Times New Roman" panose="02020603050405020304" pitchFamily="18" charset="0"/>
              </a:rPr>
              <a:t>Tip # 1 Ask For Interviewing Assistance</a:t>
            </a:r>
            <a:endParaRPr lang="en-US" sz="3200" b="1" dirty="0">
              <a:ea typeface="Calibri" panose="020F0502020204030204" pitchFamily="34" charset="0"/>
              <a:cs typeface="Times New Roman" panose="02020603050405020304" pitchFamily="18" charset="0"/>
            </a:endParaRPr>
          </a:p>
          <a:p>
            <a:pPr algn="l"/>
            <a:endParaRPr lang="en-US" sz="3200" dirty="0">
              <a:latin typeface="Bookman Old Style"/>
            </a:endParaRPr>
          </a:p>
          <a:p>
            <a:pPr algn="l"/>
            <a:r>
              <a:rPr lang="en-US" sz="3200" dirty="0">
                <a:latin typeface="Bookman Old Style"/>
              </a:rPr>
              <a:t>If you have not interviewed in a long time this is also where the Career Services at your local libraries can help you brush up on your interviewing skills. </a:t>
            </a:r>
          </a:p>
          <a:p>
            <a:pPr algn="l"/>
            <a:endParaRPr lang="en-US" sz="3200" dirty="0">
              <a:latin typeface="Bookman Old Style"/>
            </a:endParaRPr>
          </a:p>
          <a:p>
            <a:pPr algn="l"/>
            <a:r>
              <a:rPr lang="en-US" sz="3200" dirty="0">
                <a:latin typeface="Bookman Old Style"/>
              </a:rPr>
              <a:t>The library Career Counselors conducts mock interviews and provides you with great tips on how to interview more effectively.</a:t>
            </a:r>
          </a:p>
        </p:txBody>
      </p:sp>
    </p:spTree>
    <p:extLst>
      <p:ext uri="{BB962C8B-B14F-4D97-AF65-F5344CB8AC3E}">
        <p14:creationId xmlns:p14="http://schemas.microsoft.com/office/powerpoint/2010/main" val="975797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B294ADC-9521-4F1F-84CD-8E55D80958AF}"/>
              </a:ext>
            </a:extLst>
          </p:cNvPr>
          <p:cNvSpPr txBox="1"/>
          <p:nvPr/>
        </p:nvSpPr>
        <p:spPr>
          <a:xfrm flipH="1">
            <a:off x="2811518" y="0"/>
            <a:ext cx="6829438" cy="581185"/>
          </a:xfrm>
          <a:prstGeom prst="rect">
            <a:avLst/>
          </a:prstGeom>
          <a:noFill/>
        </p:spPr>
        <p:txBody>
          <a:bodyPr wrap="square" lIns="91440" tIns="45720" rIns="91440" bIns="45720" rtlCol="0" anchor="t">
            <a:spAutoFit/>
          </a:bodyPr>
          <a:lstStyle/>
          <a:p>
            <a:pPr>
              <a:lnSpc>
                <a:spcPts val="1800"/>
              </a:lnSpc>
            </a:pPr>
            <a:endParaRPr lang="en-US" sz="2400" b="1" dirty="0">
              <a:solidFill>
                <a:srgbClr val="181818"/>
              </a:solidFill>
              <a:effectLst/>
              <a:latin typeface="+mj-lt"/>
              <a:ea typeface="Times New Roman" panose="02020603050405020304" pitchFamily="18" charset="0"/>
              <a:cs typeface="Times New Roman"/>
            </a:endParaRPr>
          </a:p>
          <a:p>
            <a:pPr>
              <a:lnSpc>
                <a:spcPts val="1800"/>
              </a:lnSpc>
            </a:pPr>
            <a:r>
              <a:rPr lang="en-US" sz="2800" b="1" dirty="0">
                <a:solidFill>
                  <a:srgbClr val="181818"/>
                </a:solidFill>
                <a:effectLst/>
                <a:latin typeface="+mj-lt"/>
                <a:ea typeface="Times New Roman" panose="02020603050405020304" pitchFamily="18" charset="0"/>
                <a:cs typeface="Times New Roman"/>
              </a:rPr>
              <a:t>Tip # 2 </a:t>
            </a:r>
            <a:r>
              <a:rPr lang="en-US" sz="2800" b="1" dirty="0">
                <a:solidFill>
                  <a:srgbClr val="181818"/>
                </a:solidFill>
                <a:latin typeface="+mj-lt"/>
                <a:ea typeface="Times New Roman" panose="02020603050405020304" pitchFamily="18" charset="0"/>
                <a:cs typeface="Times New Roman"/>
              </a:rPr>
              <a:t>Practice, Practice, Practice</a:t>
            </a:r>
            <a:endParaRPr lang="en-US" sz="2800" b="1" dirty="0">
              <a:effectLst/>
              <a:latin typeface="+mj-lt"/>
              <a:ea typeface="Calibri" panose="020F0502020204030204" pitchFamily="34" charset="0"/>
              <a:cs typeface="Times New Roman"/>
            </a:endParaRPr>
          </a:p>
        </p:txBody>
      </p:sp>
      <p:sp>
        <p:nvSpPr>
          <p:cNvPr id="4" name="TextBox 3">
            <a:extLst>
              <a:ext uri="{FF2B5EF4-FFF2-40B4-BE49-F238E27FC236}">
                <a16:creationId xmlns:a16="http://schemas.microsoft.com/office/drawing/2014/main" id="{8E414F70-708B-45CE-B975-35A5B843691C}"/>
              </a:ext>
            </a:extLst>
          </p:cNvPr>
          <p:cNvSpPr txBox="1"/>
          <p:nvPr/>
        </p:nvSpPr>
        <p:spPr>
          <a:xfrm>
            <a:off x="1495212" y="581185"/>
            <a:ext cx="10177668" cy="5944704"/>
          </a:xfrm>
          <a:prstGeom prst="rect">
            <a:avLst/>
          </a:prstGeom>
          <a:noFill/>
        </p:spPr>
        <p:txBody>
          <a:bodyPr wrap="square" rtlCol="0">
            <a:spAutoFit/>
          </a:bodyPr>
          <a:lstStyle/>
          <a:p>
            <a:pPr marL="0" marR="0">
              <a:lnSpc>
                <a:spcPct val="107000"/>
              </a:lnSpc>
              <a:spcBef>
                <a:spcPts val="0"/>
              </a:spcBef>
              <a:spcAft>
                <a:spcPts val="2100"/>
              </a:spcAft>
            </a:pPr>
            <a:r>
              <a:rPr lang="en-US" sz="2800" dirty="0">
                <a:solidFill>
                  <a:srgbClr val="181818"/>
                </a:solidFill>
                <a:effectLst/>
                <a:latin typeface="+mj-lt"/>
                <a:ea typeface="Times New Roman" panose="02020603050405020304" pitchFamily="18" charset="0"/>
                <a:cs typeface="Arial" panose="020B0604020202020204" pitchFamily="34" charset="0"/>
              </a:rPr>
              <a:t>It’s important to keep things simple. Do not feel like you must give a long-winded answer. Being clear and concise is one of the most important things in a job interview.</a:t>
            </a:r>
          </a:p>
          <a:p>
            <a:pPr marL="0" marR="0">
              <a:lnSpc>
                <a:spcPct val="107000"/>
              </a:lnSpc>
              <a:spcBef>
                <a:spcPts val="0"/>
              </a:spcBef>
              <a:spcAft>
                <a:spcPts val="2100"/>
              </a:spcAft>
            </a:pPr>
            <a:r>
              <a:rPr lang="en-US" sz="2800" b="1" dirty="0">
                <a:solidFill>
                  <a:srgbClr val="181818"/>
                </a:solidFill>
                <a:effectLst/>
                <a:latin typeface="+mj-lt"/>
                <a:ea typeface="Calibri" panose="020F0502020204030204" pitchFamily="34" charset="0"/>
                <a:cs typeface="Arial" panose="020B0604020202020204" pitchFamily="34" charset="0"/>
              </a:rPr>
              <a:t>Use </a:t>
            </a:r>
            <a:r>
              <a:rPr lang="en-US" sz="2800" b="1" dirty="0">
                <a:solidFill>
                  <a:srgbClr val="181818"/>
                </a:solidFill>
                <a:latin typeface="+mj-lt"/>
                <a:ea typeface="Calibri" panose="020F0502020204030204" pitchFamily="34" charset="0"/>
                <a:cs typeface="Arial" panose="020B0604020202020204" pitchFamily="34" charset="0"/>
              </a:rPr>
              <a:t>T</a:t>
            </a:r>
            <a:r>
              <a:rPr lang="en-US" sz="2800" b="1" dirty="0">
                <a:solidFill>
                  <a:srgbClr val="181818"/>
                </a:solidFill>
                <a:effectLst/>
                <a:latin typeface="+mj-lt"/>
                <a:ea typeface="Calibri" panose="020F0502020204030204" pitchFamily="34" charset="0"/>
                <a:cs typeface="Arial" panose="020B0604020202020204" pitchFamily="34" charset="0"/>
              </a:rPr>
              <a:t>he S.T.A.R. Method</a:t>
            </a:r>
            <a:endParaRPr lang="en-US" sz="2800" b="1" dirty="0">
              <a:solidFill>
                <a:srgbClr val="181818"/>
              </a:solidFill>
              <a:latin typeface="+mj-lt"/>
              <a:ea typeface="Calibri" panose="020F0502020204030204" pitchFamily="34" charset="0"/>
              <a:cs typeface="Arial" panose="020B0604020202020204" pitchFamily="34" charset="0"/>
            </a:endParaRPr>
          </a:p>
          <a:p>
            <a:pPr marL="0" marR="0">
              <a:lnSpc>
                <a:spcPct val="107000"/>
              </a:lnSpc>
              <a:spcBef>
                <a:spcPts val="0"/>
              </a:spcBef>
              <a:spcAft>
                <a:spcPts val="2100"/>
              </a:spcAft>
            </a:pPr>
            <a:r>
              <a:rPr lang="en-US" sz="2800" b="1" i="0" dirty="0">
                <a:solidFill>
                  <a:srgbClr val="333333"/>
                </a:solidFill>
                <a:effectLst/>
                <a:latin typeface="+mj-lt"/>
              </a:rPr>
              <a:t>S</a:t>
            </a:r>
            <a:r>
              <a:rPr lang="en-US" sz="2800" b="0" i="0" dirty="0">
                <a:solidFill>
                  <a:srgbClr val="333333"/>
                </a:solidFill>
                <a:effectLst/>
                <a:latin typeface="+mj-lt"/>
              </a:rPr>
              <a:t>ituation: Set the scene and give the necessary details of your example.</a:t>
            </a:r>
            <a:r>
              <a:rPr lang="en-US" sz="2800" dirty="0">
                <a:latin typeface="+mj-lt"/>
              </a:rPr>
              <a:t/>
            </a:r>
            <a:br>
              <a:rPr lang="en-US" sz="2800" dirty="0">
                <a:latin typeface="+mj-lt"/>
              </a:rPr>
            </a:br>
            <a:r>
              <a:rPr lang="en-US" sz="2800" b="1" i="0" dirty="0">
                <a:solidFill>
                  <a:srgbClr val="333333"/>
                </a:solidFill>
                <a:effectLst/>
                <a:latin typeface="+mj-lt"/>
              </a:rPr>
              <a:t>T</a:t>
            </a:r>
            <a:r>
              <a:rPr lang="en-US" sz="2800" b="0" i="0" dirty="0">
                <a:solidFill>
                  <a:srgbClr val="333333"/>
                </a:solidFill>
                <a:effectLst/>
                <a:latin typeface="+mj-lt"/>
              </a:rPr>
              <a:t>ask: Describe what your responsibility was in that situation.</a:t>
            </a:r>
            <a:r>
              <a:rPr lang="en-US" sz="2800" dirty="0">
                <a:latin typeface="+mj-lt"/>
              </a:rPr>
              <a:t/>
            </a:r>
            <a:br>
              <a:rPr lang="en-US" sz="2800" dirty="0">
                <a:latin typeface="+mj-lt"/>
              </a:rPr>
            </a:br>
            <a:r>
              <a:rPr lang="en-US" sz="2800" b="1" i="0" dirty="0">
                <a:solidFill>
                  <a:srgbClr val="333333"/>
                </a:solidFill>
                <a:effectLst/>
                <a:latin typeface="+mj-lt"/>
              </a:rPr>
              <a:t>A</a:t>
            </a:r>
            <a:r>
              <a:rPr lang="en-US" sz="2800" b="0" i="0" dirty="0">
                <a:solidFill>
                  <a:srgbClr val="333333"/>
                </a:solidFill>
                <a:effectLst/>
                <a:latin typeface="+mj-lt"/>
              </a:rPr>
              <a:t>ction: Explain exactly what steps you took to address it.</a:t>
            </a:r>
            <a:r>
              <a:rPr lang="en-US" sz="2800" dirty="0">
                <a:latin typeface="+mj-lt"/>
              </a:rPr>
              <a:t/>
            </a:r>
            <a:br>
              <a:rPr lang="en-US" sz="2800" dirty="0">
                <a:latin typeface="+mj-lt"/>
              </a:rPr>
            </a:br>
            <a:r>
              <a:rPr lang="en-US" sz="2800" b="1" i="0" dirty="0">
                <a:solidFill>
                  <a:srgbClr val="333333"/>
                </a:solidFill>
                <a:effectLst/>
                <a:latin typeface="+mj-lt"/>
              </a:rPr>
              <a:t>R</a:t>
            </a:r>
            <a:r>
              <a:rPr lang="en-US" sz="2800" b="0" i="0" dirty="0">
                <a:solidFill>
                  <a:srgbClr val="333333"/>
                </a:solidFill>
                <a:effectLst/>
                <a:latin typeface="+mj-lt"/>
              </a:rPr>
              <a:t>esult: Share what outcomes your actions achieved.</a:t>
            </a:r>
            <a:r>
              <a:rPr lang="en-US" sz="2800" dirty="0">
                <a:solidFill>
                  <a:srgbClr val="181818"/>
                </a:solidFill>
                <a:effectLst/>
                <a:latin typeface="+mj-lt"/>
                <a:ea typeface="Calibri" panose="020F0502020204030204" pitchFamily="34" charset="0"/>
                <a:cs typeface="Arial" panose="020B0604020202020204" pitchFamily="34" charset="0"/>
              </a:rPr>
              <a:t> </a:t>
            </a:r>
          </a:p>
          <a:p>
            <a:pPr marL="0" marR="0">
              <a:lnSpc>
                <a:spcPct val="107000"/>
              </a:lnSpc>
              <a:spcBef>
                <a:spcPts val="0"/>
              </a:spcBef>
              <a:spcAft>
                <a:spcPts val="2100"/>
              </a:spcAft>
            </a:pPr>
            <a:r>
              <a:rPr lang="en-US" sz="2800" dirty="0">
                <a:solidFill>
                  <a:srgbClr val="181818"/>
                </a:solidFill>
                <a:latin typeface="+mj-lt"/>
                <a:ea typeface="Calibri" panose="020F0502020204030204" pitchFamily="34" charset="0"/>
                <a:cs typeface="Arial" panose="020B0604020202020204" pitchFamily="34" charset="0"/>
              </a:rPr>
              <a:t>*  The Muse</a:t>
            </a:r>
            <a:endParaRPr lang="en-US" sz="28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3715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95624DF-A25F-4571-8C13-5C74CCC87937}"/>
              </a:ext>
            </a:extLst>
          </p:cNvPr>
          <p:cNvSpPr txBox="1"/>
          <p:nvPr/>
        </p:nvSpPr>
        <p:spPr>
          <a:xfrm>
            <a:off x="2646707" y="1828800"/>
            <a:ext cx="7364067"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595959"/>
                </a:solidFill>
                <a:latin typeface="Bookman Old Style" panose="02050604050505020204" pitchFamily="18" charset="0"/>
                <a:cs typeface="Arial"/>
              </a:rPr>
              <a:t>Keep your answers to two minutes or less if possible. Why you ask?  </a:t>
            </a:r>
          </a:p>
          <a:p>
            <a:r>
              <a:rPr lang="en-US" sz="2800" dirty="0">
                <a:solidFill>
                  <a:srgbClr val="595959"/>
                </a:solidFill>
                <a:latin typeface="Bookman Old Style" panose="02050604050505020204" pitchFamily="18" charset="0"/>
                <a:cs typeface="Arial"/>
              </a:rPr>
              <a:t>How many of you have heard the question in the interview and responded for so long you forgot what the original question was; in fact you cannot recall if you answered the question correctly. </a:t>
            </a:r>
          </a:p>
          <a:p>
            <a:r>
              <a:rPr lang="en-US" sz="2800" dirty="0">
                <a:solidFill>
                  <a:srgbClr val="595959"/>
                </a:solidFill>
                <a:latin typeface="Bookman Old Style" panose="02050604050505020204" pitchFamily="18" charset="0"/>
                <a:cs typeface="Arial"/>
              </a:rPr>
              <a:t>Be detailed enough to respond accordingly but brief enough not to bore the interview with you long response.</a:t>
            </a:r>
            <a:r>
              <a:rPr lang="en-US" sz="2800" dirty="0">
                <a:solidFill>
                  <a:srgbClr val="595959"/>
                </a:solidFill>
                <a:latin typeface="Bookman Old Style" panose="02050604050505020204" pitchFamily="18" charset="0"/>
                <a:ea typeface="+mn-lt"/>
                <a:cs typeface="+mn-lt"/>
              </a:rPr>
              <a:t> </a:t>
            </a:r>
            <a:endParaRPr lang="en-US" sz="2800" dirty="0">
              <a:latin typeface="Bookman Old Style" panose="02050604050505020204" pitchFamily="18" charset="0"/>
            </a:endParaRPr>
          </a:p>
        </p:txBody>
      </p:sp>
      <p:pic>
        <p:nvPicPr>
          <p:cNvPr id="12292" name="Picture 4" descr="Keep It Simple Pictures | Download Free Images on Unsplash">
            <a:extLst>
              <a:ext uri="{FF2B5EF4-FFF2-40B4-BE49-F238E27FC236}">
                <a16:creationId xmlns:a16="http://schemas.microsoft.com/office/drawing/2014/main" id="{22FB8E36-3241-490A-A52F-8EE1DA9756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531" y="0"/>
            <a:ext cx="249555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5993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426B46-784E-49B0-B176-FC9F57557519}"/>
              </a:ext>
            </a:extLst>
          </p:cNvPr>
          <p:cNvSpPr txBox="1"/>
          <p:nvPr/>
        </p:nvSpPr>
        <p:spPr>
          <a:xfrm>
            <a:off x="715618" y="103554"/>
            <a:ext cx="10952922" cy="74174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rgbClr val="595959"/>
                </a:solidFill>
                <a:latin typeface="+mj-lt"/>
                <a:cs typeface="Arial"/>
              </a:rPr>
              <a:t>Prepare smart questions for your interviewers. </a:t>
            </a:r>
          </a:p>
          <a:p>
            <a:r>
              <a:rPr lang="en-US" sz="2400" dirty="0">
                <a:solidFill>
                  <a:srgbClr val="595959"/>
                </a:solidFill>
                <a:latin typeface="+mj-lt"/>
                <a:cs typeface="Arial"/>
              </a:rPr>
              <a:t>Interviews are a two-way street. Employers expect you to ask questions: they want to know that you are thinking seriously about what it would be like to work there. Here are some questions you may want to consider asking your interviewers: Practice your interview responses aloud, this promotes confidence in what you are sharing with the interviewer. </a:t>
            </a:r>
            <a:endParaRPr lang="en-US" sz="2400" dirty="0">
              <a:solidFill>
                <a:srgbClr val="595959"/>
              </a:solidFill>
              <a:latin typeface="WordVisiCarriageReturn_MSFontService"/>
              <a:cs typeface="Arial"/>
            </a:endParaRPr>
          </a:p>
          <a:p>
            <a:endParaRPr lang="en-US" sz="2400" dirty="0">
              <a:solidFill>
                <a:srgbClr val="595959"/>
              </a:solidFill>
              <a:latin typeface="WordVisiCarriageReturn_MSFontService"/>
              <a:cs typeface="Arial"/>
            </a:endParaRPr>
          </a:p>
          <a:p>
            <a:pPr>
              <a:buFontTx/>
              <a:buChar char="•"/>
            </a:pPr>
            <a:r>
              <a:rPr lang="en-US" sz="2400" dirty="0">
                <a:solidFill>
                  <a:srgbClr val="595959"/>
                </a:solidFill>
                <a:latin typeface="+mj-lt"/>
                <a:cs typeface="Arial"/>
              </a:rPr>
              <a:t>Can you explain some of the day-to-day responsibilities this job entails? </a:t>
            </a:r>
          </a:p>
          <a:p>
            <a:pPr>
              <a:buFontTx/>
              <a:buChar char="•"/>
            </a:pPr>
            <a:r>
              <a:rPr lang="en-US" sz="2400" dirty="0">
                <a:solidFill>
                  <a:srgbClr val="595959"/>
                </a:solidFill>
                <a:latin typeface="+mj-lt"/>
                <a:cs typeface="Arial"/>
              </a:rPr>
              <a:t>How would you describe the characteristics of someone who would succeed in this role? </a:t>
            </a:r>
          </a:p>
          <a:p>
            <a:pPr>
              <a:buChar char="•"/>
            </a:pPr>
            <a:r>
              <a:rPr lang="en-US" sz="2400" dirty="0">
                <a:solidFill>
                  <a:srgbClr val="595959"/>
                </a:solidFill>
                <a:latin typeface="+mj-lt"/>
                <a:cs typeface="Arial"/>
              </a:rPr>
              <a:t>What departments does this team work with regularly? </a:t>
            </a:r>
          </a:p>
          <a:p>
            <a:pPr>
              <a:buChar char="•"/>
            </a:pPr>
            <a:r>
              <a:rPr lang="en-US" sz="2400" dirty="0">
                <a:solidFill>
                  <a:srgbClr val="595959"/>
                </a:solidFill>
                <a:latin typeface="+mj-lt"/>
                <a:cs typeface="Arial"/>
              </a:rPr>
              <a:t>How do these departments typically collaborate?</a:t>
            </a:r>
          </a:p>
          <a:p>
            <a:pPr>
              <a:buChar char="•"/>
            </a:pPr>
            <a:r>
              <a:rPr lang="en-US" sz="2400" dirty="0">
                <a:solidFill>
                  <a:srgbClr val="595959"/>
                </a:solidFill>
                <a:latin typeface="+mj-lt"/>
                <a:cs typeface="Arial"/>
              </a:rPr>
              <a:t>Describe the culture of the organization. </a:t>
            </a:r>
          </a:p>
          <a:p>
            <a:pPr>
              <a:buChar char="•"/>
            </a:pPr>
            <a:r>
              <a:rPr lang="en-US" sz="2400" dirty="0">
                <a:solidFill>
                  <a:srgbClr val="595959"/>
                </a:solidFill>
                <a:latin typeface="+mj-lt"/>
                <a:cs typeface="Arial"/>
              </a:rPr>
              <a:t>What are the challenges you are currently facing in this role? </a:t>
            </a:r>
          </a:p>
          <a:p>
            <a:endParaRPr lang="en-US" sz="2000" dirty="0">
              <a:solidFill>
                <a:srgbClr val="595959"/>
              </a:solidFill>
              <a:latin typeface="+mj-lt"/>
              <a:cs typeface="Arial"/>
            </a:endParaRPr>
          </a:p>
          <a:p>
            <a:r>
              <a:rPr lang="en-US" sz="2800" dirty="0">
                <a:solidFill>
                  <a:srgbClr val="595959"/>
                </a:solidFill>
                <a:latin typeface="Arial"/>
                <a:cs typeface="Arial"/>
              </a:rPr>
              <a:t> </a:t>
            </a:r>
            <a:r>
              <a:rPr lang="en-US" sz="2800" dirty="0">
                <a:latin typeface="WordVisiCarriageReturn_MSFontService"/>
                <a:cs typeface="Arial"/>
              </a:rPr>
              <a:t/>
            </a:r>
            <a:br>
              <a:rPr lang="en-US" sz="2800" dirty="0">
                <a:latin typeface="WordVisiCarriageReturn_MSFontService"/>
                <a:cs typeface="Arial"/>
              </a:rPr>
            </a:br>
            <a:r>
              <a:rPr lang="en-US" sz="2800" dirty="0">
                <a:solidFill>
                  <a:srgbClr val="595959"/>
                </a:solidFill>
                <a:latin typeface="Arial"/>
                <a:cs typeface="Arial"/>
              </a:rPr>
              <a:t> </a:t>
            </a:r>
          </a:p>
          <a:p>
            <a:endParaRPr lang="en-US" sz="1200" dirty="0">
              <a:solidFill>
                <a:srgbClr val="595959"/>
              </a:solidFill>
              <a:latin typeface="Arial"/>
              <a:cs typeface="Arial"/>
            </a:endParaRPr>
          </a:p>
        </p:txBody>
      </p:sp>
    </p:spTree>
    <p:extLst>
      <p:ext uri="{BB962C8B-B14F-4D97-AF65-F5344CB8AC3E}">
        <p14:creationId xmlns:p14="http://schemas.microsoft.com/office/powerpoint/2010/main" val="3228951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175C1E6-4D4E-4D78-BB54-C65DA02CCB1A}"/>
              </a:ext>
            </a:extLst>
          </p:cNvPr>
          <p:cNvSpPr txBox="1"/>
          <p:nvPr/>
        </p:nvSpPr>
        <p:spPr>
          <a:xfrm>
            <a:off x="2869065" y="91091"/>
            <a:ext cx="6094520" cy="6254726"/>
          </a:xfrm>
          <a:prstGeom prst="rect">
            <a:avLst/>
          </a:prstGeom>
          <a:noFill/>
        </p:spPr>
        <p:txBody>
          <a:bodyPr wrap="square">
            <a:spAutoFit/>
          </a:bodyPr>
          <a:lstStyle/>
          <a:p>
            <a:pPr>
              <a:lnSpc>
                <a:spcPct val="107000"/>
              </a:lnSpc>
              <a:spcAft>
                <a:spcPts val="2100"/>
              </a:spcAft>
            </a:pPr>
            <a:r>
              <a:rPr lang="en-US" sz="2800" b="1" dirty="0">
                <a:solidFill>
                  <a:srgbClr val="181818"/>
                </a:solidFill>
                <a:latin typeface="+mj-lt"/>
                <a:ea typeface="Times New Roman" panose="02020603050405020304" pitchFamily="18" charset="0"/>
                <a:cs typeface="Times New Roman" panose="02020603050405020304" pitchFamily="18" charset="0"/>
              </a:rPr>
              <a:t>Tip # 3 </a:t>
            </a:r>
            <a:r>
              <a:rPr lang="en-US" sz="2800" b="1" dirty="0">
                <a:solidFill>
                  <a:srgbClr val="181818"/>
                </a:solidFill>
                <a:effectLst/>
                <a:latin typeface="+mj-lt"/>
                <a:ea typeface="Times New Roman" panose="02020603050405020304" pitchFamily="18" charset="0"/>
                <a:cs typeface="Times New Roman" panose="02020603050405020304" pitchFamily="18" charset="0"/>
              </a:rPr>
              <a:t>Test Your Technology</a:t>
            </a:r>
            <a:endParaRPr lang="en-US" sz="28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2100"/>
              </a:spcAft>
            </a:pPr>
            <a:r>
              <a:rPr lang="en-US" sz="2800" dirty="0">
                <a:solidFill>
                  <a:srgbClr val="181818"/>
                </a:solidFill>
                <a:effectLst/>
                <a:latin typeface="+mj-lt"/>
                <a:ea typeface="Times New Roman" panose="02020603050405020304" pitchFamily="18" charset="0"/>
                <a:cs typeface="Times New Roman" panose="02020603050405020304" pitchFamily="18" charset="0"/>
              </a:rPr>
              <a:t>The minute you agree to a virtual interview, test your technology to ensure you are set up for success.</a:t>
            </a:r>
            <a:endParaRPr lang="en-US" sz="2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2100"/>
              </a:spcAft>
            </a:pPr>
            <a:r>
              <a:rPr lang="en-US" sz="2800" dirty="0">
                <a:solidFill>
                  <a:srgbClr val="181818"/>
                </a:solidFill>
                <a:effectLst/>
                <a:latin typeface="+mj-lt"/>
                <a:ea typeface="Times New Roman" panose="02020603050405020304" pitchFamily="18" charset="0"/>
                <a:cs typeface="Times New Roman" panose="02020603050405020304" pitchFamily="18" charset="0"/>
              </a:rPr>
              <a:t>24-48 hours prior to the interview, test your equipment and internet connection again. </a:t>
            </a:r>
            <a:r>
              <a:rPr lang="en-US" sz="2800" dirty="0">
                <a:solidFill>
                  <a:srgbClr val="181818"/>
                </a:solidFill>
                <a:latin typeface="+mj-lt"/>
                <a:ea typeface="Times New Roman" panose="02020603050405020304" pitchFamily="18" charset="0"/>
                <a:cs typeface="Times New Roman" panose="02020603050405020304" pitchFamily="18" charset="0"/>
              </a:rPr>
              <a:t>Being technically savvy is one of the top 10 traits employers are looking for in a candidate. </a:t>
            </a:r>
            <a:endParaRPr lang="en-US" sz="2800" u="sng" dirty="0">
              <a:solidFill>
                <a:srgbClr val="A41034"/>
              </a:solidFill>
              <a:effectLst/>
              <a:latin typeface="+mj-lt"/>
              <a:ea typeface="Times New Roman" panose="02020603050405020304" pitchFamily="18" charset="0"/>
              <a:cs typeface="Times New Roman" panose="02020603050405020304" pitchFamily="18" charset="0"/>
            </a:endParaRPr>
          </a:p>
          <a:p>
            <a:pPr marL="0" marR="0">
              <a:lnSpc>
                <a:spcPct val="107000"/>
              </a:lnSpc>
              <a:spcBef>
                <a:spcPts val="0"/>
              </a:spcBef>
              <a:spcAft>
                <a:spcPts val="21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10578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go&#10;&#10;Description automatically generated">
            <a:extLst>
              <a:ext uri="{FF2B5EF4-FFF2-40B4-BE49-F238E27FC236}">
                <a16:creationId xmlns:a16="http://schemas.microsoft.com/office/drawing/2014/main" id="{B7740FAE-6DCF-49AD-AAA9-ED95A543FCC9}"/>
              </a:ext>
            </a:extLst>
          </p:cNvPr>
          <p:cNvPicPr>
            <a:picLocks noChangeAspect="1"/>
          </p:cNvPicPr>
          <p:nvPr/>
        </p:nvPicPr>
        <p:blipFill>
          <a:blip r:embed="rId2"/>
          <a:stretch>
            <a:fillRect/>
          </a:stretch>
        </p:blipFill>
        <p:spPr>
          <a:xfrm>
            <a:off x="3387306" y="1470804"/>
            <a:ext cx="5546784" cy="4060166"/>
          </a:xfrm>
          <a:prstGeom prst="rect">
            <a:avLst/>
          </a:prstGeom>
        </p:spPr>
      </p:pic>
    </p:spTree>
    <p:extLst>
      <p:ext uri="{BB962C8B-B14F-4D97-AF65-F5344CB8AC3E}">
        <p14:creationId xmlns:p14="http://schemas.microsoft.com/office/powerpoint/2010/main" val="329184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531CA3-E1FC-48F6-9BB2-C16F4889BEF7}"/>
              </a:ext>
            </a:extLst>
          </p:cNvPr>
          <p:cNvSpPr txBox="1"/>
          <p:nvPr/>
        </p:nvSpPr>
        <p:spPr>
          <a:xfrm>
            <a:off x="2484784" y="389156"/>
            <a:ext cx="7563678"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
            </a:r>
            <a:br>
              <a:rPr lang="en-US" dirty="0">
                <a:ea typeface="+mn-lt"/>
                <a:cs typeface="+mn-lt"/>
              </a:rPr>
            </a:br>
            <a:endParaRPr lang="en-US" sz="2800" dirty="0">
              <a:latin typeface="Bookman Old Style" panose="02050604050505020204" pitchFamily="18" charset="0"/>
              <a:ea typeface="+mn-lt"/>
              <a:cs typeface="+mn-lt"/>
            </a:endParaRPr>
          </a:p>
          <a:p>
            <a:r>
              <a:rPr lang="en-US" sz="2800" dirty="0">
                <a:latin typeface="Bookman Old Style" panose="02050604050505020204" pitchFamily="18" charset="0"/>
                <a:ea typeface="+mn-lt"/>
                <a:cs typeface="+mn-lt"/>
              </a:rPr>
              <a:t>For a virtual interview, it is courteous to show up approximately 5 -10 minutes early. The benefits go beyond just showing that you are a punctual person. Arriving early for your online interview gives you a few extra minutes to log in just in case you have some technology challenges issues.</a:t>
            </a:r>
            <a:endParaRPr lang="en-US" sz="2800" dirty="0">
              <a:latin typeface="Bookman Old Style" panose="02050604050505020204" pitchFamily="18" charset="0"/>
            </a:endParaRPr>
          </a:p>
          <a:p>
            <a:pPr algn="l"/>
            <a:endParaRPr lang="en-US" dirty="0"/>
          </a:p>
        </p:txBody>
      </p:sp>
      <p:sp>
        <p:nvSpPr>
          <p:cNvPr id="3" name="TextBox 2">
            <a:extLst>
              <a:ext uri="{FF2B5EF4-FFF2-40B4-BE49-F238E27FC236}">
                <a16:creationId xmlns:a16="http://schemas.microsoft.com/office/drawing/2014/main" id="{2495F3C1-0C74-4C57-A9D8-23ADA521988D}"/>
              </a:ext>
            </a:extLst>
          </p:cNvPr>
          <p:cNvSpPr txBox="1"/>
          <p:nvPr/>
        </p:nvSpPr>
        <p:spPr>
          <a:xfrm>
            <a:off x="2937543" y="258158"/>
            <a:ext cx="6094520" cy="523220"/>
          </a:xfrm>
          <a:prstGeom prst="rect">
            <a:avLst/>
          </a:prstGeom>
          <a:noFill/>
        </p:spPr>
        <p:txBody>
          <a:bodyPr wrap="square">
            <a:spAutoFit/>
          </a:bodyPr>
          <a:lstStyle/>
          <a:p>
            <a:pPr algn="ctr" fontAlgn="base"/>
            <a:r>
              <a:rPr lang="en-US" sz="2800" b="1" i="0" dirty="0">
                <a:solidFill>
                  <a:srgbClr val="000000"/>
                </a:solidFill>
                <a:effectLst/>
                <a:latin typeface="+mj-lt"/>
              </a:rPr>
              <a:t>Tip #4 Be Punctual </a:t>
            </a:r>
            <a:r>
              <a:rPr lang="en-US" sz="2400" b="1" i="0" dirty="0">
                <a:solidFill>
                  <a:srgbClr val="000000"/>
                </a:solidFill>
                <a:effectLst/>
              </a:rPr>
              <a:t>	</a:t>
            </a:r>
            <a:endParaRPr lang="en-US" sz="2400" b="0" i="0" dirty="0">
              <a:solidFill>
                <a:srgbClr val="000000"/>
              </a:solidFill>
              <a:effectLst/>
            </a:endParaRPr>
          </a:p>
        </p:txBody>
      </p:sp>
    </p:spTree>
    <p:extLst>
      <p:ext uri="{BB962C8B-B14F-4D97-AF65-F5344CB8AC3E}">
        <p14:creationId xmlns:p14="http://schemas.microsoft.com/office/powerpoint/2010/main" val="4056109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29,050 Job interview Vector Images, Job interview Illustrations |  Depositphotos">
            <a:extLst>
              <a:ext uri="{FF2B5EF4-FFF2-40B4-BE49-F238E27FC236}">
                <a16:creationId xmlns:a16="http://schemas.microsoft.com/office/drawing/2014/main" id="{843A3939-600D-4979-87B6-F09D0ABC858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ow Not to Get Burned in the Interview Hot Seat">
            <a:extLst>
              <a:ext uri="{FF2B5EF4-FFF2-40B4-BE49-F238E27FC236}">
                <a16:creationId xmlns:a16="http://schemas.microsoft.com/office/drawing/2014/main" id="{016D37E6-38DA-4290-BCEE-6B4F684A2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9441" y="741006"/>
            <a:ext cx="7305870" cy="507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9350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ips for Making Your Home Office Feel More Clean And Organized">
            <a:extLst>
              <a:ext uri="{FF2B5EF4-FFF2-40B4-BE49-F238E27FC236}">
                <a16:creationId xmlns:a16="http://schemas.microsoft.com/office/drawing/2014/main" id="{00538B29-F80A-45FA-8E98-6E7553873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5896" y="1530626"/>
            <a:ext cx="4224130" cy="25344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E137485-817C-466C-B803-E9A7FD368092}"/>
              </a:ext>
            </a:extLst>
          </p:cNvPr>
          <p:cNvSpPr txBox="1"/>
          <p:nvPr/>
        </p:nvSpPr>
        <p:spPr>
          <a:xfrm>
            <a:off x="2490283" y="238539"/>
            <a:ext cx="7737082" cy="523220"/>
          </a:xfrm>
          <a:prstGeom prst="rect">
            <a:avLst/>
          </a:prstGeom>
          <a:noFill/>
        </p:spPr>
        <p:txBody>
          <a:bodyPr wrap="square">
            <a:spAutoFit/>
          </a:bodyPr>
          <a:lstStyle/>
          <a:p>
            <a:pPr algn="ctr" fontAlgn="base"/>
            <a:r>
              <a:rPr lang="en-US" sz="2800" b="1" i="0" dirty="0">
                <a:solidFill>
                  <a:srgbClr val="000000"/>
                </a:solidFill>
                <a:effectLst/>
                <a:latin typeface="+mj-lt"/>
              </a:rPr>
              <a:t>Tip #5</a:t>
            </a:r>
            <a:r>
              <a:rPr lang="en-US" sz="2800" b="1" dirty="0">
                <a:solidFill>
                  <a:srgbClr val="000000"/>
                </a:solidFill>
                <a:latin typeface="+mj-lt"/>
              </a:rPr>
              <a:t>  </a:t>
            </a:r>
            <a:r>
              <a:rPr lang="en-US" sz="2800" b="1" i="0" dirty="0">
                <a:solidFill>
                  <a:srgbClr val="000000"/>
                </a:solidFill>
                <a:effectLst/>
                <a:latin typeface="+mj-lt"/>
              </a:rPr>
              <a:t>Prepare to be seen in the video</a:t>
            </a:r>
          </a:p>
        </p:txBody>
      </p:sp>
    </p:spTree>
    <p:extLst>
      <p:ext uri="{BB962C8B-B14F-4D97-AF65-F5344CB8AC3E}">
        <p14:creationId xmlns:p14="http://schemas.microsoft.com/office/powerpoint/2010/main" val="1769168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8B2E9C-4790-4562-A242-18F3C6809946}"/>
              </a:ext>
            </a:extLst>
          </p:cNvPr>
          <p:cNvSpPr txBox="1"/>
          <p:nvPr/>
        </p:nvSpPr>
        <p:spPr>
          <a:xfrm>
            <a:off x="1898374" y="428178"/>
            <a:ext cx="9064487" cy="5632311"/>
          </a:xfrm>
          <a:prstGeom prst="rect">
            <a:avLst/>
          </a:prstGeom>
          <a:noFill/>
        </p:spPr>
        <p:txBody>
          <a:bodyPr wrap="square">
            <a:spAutoFit/>
          </a:bodyPr>
          <a:lstStyle/>
          <a:p>
            <a:pPr algn="l" fontAlgn="base"/>
            <a:r>
              <a:rPr lang="en-US" sz="2400" b="0" i="0" dirty="0">
                <a:solidFill>
                  <a:srgbClr val="000000"/>
                </a:solidFill>
                <a:effectLst/>
                <a:latin typeface="+mj-lt"/>
              </a:rPr>
              <a:t>Prepare for the interview as you normally would for an in-person interview. Both you and your future employer will be meeting virtually, nevertheless basic etiquette still applies.</a:t>
            </a:r>
          </a:p>
          <a:p>
            <a:pPr algn="l" fontAlgn="base"/>
            <a:endParaRPr lang="en-US" sz="2400" dirty="0">
              <a:solidFill>
                <a:srgbClr val="000000"/>
              </a:solidFill>
              <a:latin typeface="+mj-lt"/>
            </a:endParaRPr>
          </a:p>
          <a:p>
            <a:pPr algn="l" fontAlgn="base"/>
            <a:r>
              <a:rPr lang="en-US" sz="2400" b="0" i="0" dirty="0">
                <a:solidFill>
                  <a:srgbClr val="000000"/>
                </a:solidFill>
                <a:effectLst/>
                <a:latin typeface="+mj-lt"/>
              </a:rPr>
              <a:t>Good lighting, ability to share your screen, take some notes (mention this to the interviewer so they know why you are looking away), listen carefully, and avoid interruptions when you are speaking. Declutter your interviewing space .  No virtual backgrounds or headphones.</a:t>
            </a:r>
          </a:p>
          <a:p>
            <a:pPr algn="l" fontAlgn="base"/>
            <a:endParaRPr lang="en-US" sz="2400" dirty="0">
              <a:solidFill>
                <a:srgbClr val="000000"/>
              </a:solidFill>
              <a:latin typeface="+mj-lt"/>
            </a:endParaRPr>
          </a:p>
          <a:p>
            <a:pPr algn="l" fontAlgn="base"/>
            <a:r>
              <a:rPr lang="en-US" sz="2400" dirty="0">
                <a:solidFill>
                  <a:srgbClr val="000000"/>
                </a:solidFill>
                <a:latin typeface="+mj-lt"/>
              </a:rPr>
              <a:t>L</a:t>
            </a:r>
            <a:r>
              <a:rPr lang="en-US" sz="2400" b="0" i="0" dirty="0">
                <a:solidFill>
                  <a:srgbClr val="000000"/>
                </a:solidFill>
                <a:effectLst/>
                <a:latin typeface="+mj-lt"/>
              </a:rPr>
              <a:t>ook your very best, you still want to make a positive impression </a:t>
            </a:r>
            <a:r>
              <a:rPr lang="en-US" sz="2400" dirty="0">
                <a:solidFill>
                  <a:srgbClr val="000000"/>
                </a:solidFill>
                <a:latin typeface="+mj-lt"/>
              </a:rPr>
              <a:t>even though it is over a</a:t>
            </a:r>
            <a:r>
              <a:rPr lang="en-US" sz="2400" b="0" i="0" dirty="0">
                <a:solidFill>
                  <a:srgbClr val="000000"/>
                </a:solidFill>
                <a:effectLst/>
                <a:latin typeface="+mj-lt"/>
              </a:rPr>
              <a:t> video platform. Personal presentation is as important as if you were attending a face-to-face interview. </a:t>
            </a:r>
          </a:p>
        </p:txBody>
      </p:sp>
    </p:spTree>
    <p:extLst>
      <p:ext uri="{BB962C8B-B14F-4D97-AF65-F5344CB8AC3E}">
        <p14:creationId xmlns:p14="http://schemas.microsoft.com/office/powerpoint/2010/main" val="2395134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The Bottom Line- Preparation – Labor of Love Doula &amp; Childbirth Services,  Inc.">
            <a:extLst>
              <a:ext uri="{FF2B5EF4-FFF2-40B4-BE49-F238E27FC236}">
                <a16:creationId xmlns:a16="http://schemas.microsoft.com/office/drawing/2014/main" id="{C01AEAF2-2915-40E5-8EA0-F0CCB3934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188" y="1962150"/>
            <a:ext cx="3114675"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663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70FA80-5357-4121-B45A-9A345F5E953F}"/>
              </a:ext>
            </a:extLst>
          </p:cNvPr>
          <p:cNvSpPr txBox="1"/>
          <p:nvPr/>
        </p:nvSpPr>
        <p:spPr>
          <a:xfrm>
            <a:off x="3811033" y="116895"/>
            <a:ext cx="4051847" cy="523220"/>
          </a:xfrm>
          <a:prstGeom prst="rect">
            <a:avLst/>
          </a:prstGeom>
          <a:noFill/>
        </p:spPr>
        <p:txBody>
          <a:bodyPr wrap="square" lIns="91440" tIns="45720" rIns="91440" bIns="45720" anchor="t">
            <a:spAutoFit/>
          </a:bodyPr>
          <a:lstStyle/>
          <a:p>
            <a:r>
              <a:rPr lang="en-US" sz="2800" b="1" dirty="0">
                <a:solidFill>
                  <a:srgbClr val="181818"/>
                </a:solidFill>
                <a:latin typeface="Bookman Old Style"/>
                <a:ea typeface="Times New Roman" panose="02020603050405020304" pitchFamily="18" charset="0"/>
              </a:rPr>
              <a:t>Tip #6 Be </a:t>
            </a:r>
            <a:r>
              <a:rPr lang="en-US" sz="2800" b="1" dirty="0">
                <a:solidFill>
                  <a:srgbClr val="181818"/>
                </a:solidFill>
                <a:effectLst/>
                <a:latin typeface="Bookman Old Style"/>
                <a:ea typeface="Times New Roman" panose="02020603050405020304" pitchFamily="18" charset="0"/>
              </a:rPr>
              <a:t>Prepared</a:t>
            </a:r>
            <a:r>
              <a:rPr lang="en-US" sz="2800" b="1" dirty="0">
                <a:solidFill>
                  <a:srgbClr val="181818"/>
                </a:solidFill>
                <a:latin typeface="Bookman Old Style"/>
                <a:ea typeface="Times New Roman" panose="02020603050405020304" pitchFamily="18" charset="0"/>
              </a:rPr>
              <a:t> </a:t>
            </a:r>
            <a:endParaRPr lang="en-US" sz="2800" b="1" dirty="0"/>
          </a:p>
        </p:txBody>
      </p:sp>
      <p:sp>
        <p:nvSpPr>
          <p:cNvPr id="4" name="TextBox 3">
            <a:extLst>
              <a:ext uri="{FF2B5EF4-FFF2-40B4-BE49-F238E27FC236}">
                <a16:creationId xmlns:a16="http://schemas.microsoft.com/office/drawing/2014/main" id="{489C6FE9-9B9A-446A-88A6-F4F7E16FD8DC}"/>
              </a:ext>
            </a:extLst>
          </p:cNvPr>
          <p:cNvSpPr txBox="1"/>
          <p:nvPr/>
        </p:nvSpPr>
        <p:spPr>
          <a:xfrm>
            <a:off x="1225174" y="652703"/>
            <a:ext cx="10539467" cy="5206682"/>
          </a:xfrm>
          <a:prstGeom prst="rect">
            <a:avLst/>
          </a:prstGeom>
          <a:noFill/>
        </p:spPr>
        <p:txBody>
          <a:bodyPr wrap="square" lIns="91440" tIns="45720" rIns="91440" bIns="45720" rtlCol="0" anchor="t">
            <a:spAutoFit/>
          </a:bodyPr>
          <a:lstStyle/>
          <a:p>
            <a:pPr>
              <a:lnSpc>
                <a:spcPct val="107000"/>
              </a:lnSpc>
              <a:buSzPts val="1000"/>
              <a:tabLst>
                <a:tab pos="457200" algn="l"/>
              </a:tabLst>
            </a:pPr>
            <a:r>
              <a:rPr lang="en-US" sz="2400" dirty="0">
                <a:solidFill>
                  <a:srgbClr val="181818"/>
                </a:solidFill>
                <a:effectLst/>
                <a:latin typeface="Bookman Old Style"/>
                <a:ea typeface="Times New Roman" panose="02020603050405020304" pitchFamily="18" charset="0"/>
                <a:cs typeface="Times New Roman"/>
              </a:rPr>
              <a:t>Ultimately, the key to acing a virtual interview is proper preparation by conducting research before the meeting and ready for all questions will help set you apart from other applicants.</a:t>
            </a:r>
            <a:endParaRPr lang="en-US" sz="2400" dirty="0">
              <a:effectLst/>
              <a:latin typeface="Bookman Old Style"/>
              <a:ea typeface="Calibri" panose="020F0502020204030204" pitchFamily="34" charset="0"/>
              <a:cs typeface="Times New Roman"/>
            </a:endParaRPr>
          </a:p>
          <a:p>
            <a:pPr marR="0" lvl="0">
              <a:lnSpc>
                <a:spcPct val="107000"/>
              </a:lnSpc>
              <a:spcBef>
                <a:spcPts val="0"/>
              </a:spcBef>
              <a:spcAft>
                <a:spcPts val="0"/>
              </a:spcAft>
              <a:buSzPts val="1000"/>
              <a:tabLst>
                <a:tab pos="457200" algn="l"/>
              </a:tabLst>
            </a:pPr>
            <a:endParaRPr lang="en-US" sz="2400" dirty="0">
              <a:solidFill>
                <a:srgbClr val="181818"/>
              </a:solidFill>
              <a:latin typeface="Bookman Old Style"/>
              <a:ea typeface="Times New Roman" panose="02020603050405020304" pitchFamily="18" charset="0"/>
              <a:cs typeface="Times New Roman" panose="02020603050405020304" pitchFamily="18" charset="0"/>
            </a:endParaRPr>
          </a:p>
          <a:p>
            <a:pPr marR="0" lvl="0">
              <a:lnSpc>
                <a:spcPct val="107000"/>
              </a:lnSpc>
              <a:spcBef>
                <a:spcPts val="0"/>
              </a:spcBef>
              <a:spcAft>
                <a:spcPts val="0"/>
              </a:spcAft>
              <a:buSzPts val="1000"/>
              <a:tabLst>
                <a:tab pos="457200" algn="l"/>
              </a:tabLst>
            </a:pPr>
            <a:r>
              <a:rPr lang="en-US" sz="2400" dirty="0">
                <a:solidFill>
                  <a:srgbClr val="181818"/>
                </a:solidFill>
                <a:effectLst/>
                <a:latin typeface="Bookman Old Style"/>
                <a:ea typeface="Times New Roman" panose="02020603050405020304" pitchFamily="18" charset="0"/>
                <a:cs typeface="Times New Roman"/>
              </a:rPr>
              <a:t>Sample </a:t>
            </a:r>
            <a:r>
              <a:rPr lang="en-US" sz="2400" dirty="0">
                <a:solidFill>
                  <a:srgbClr val="181818"/>
                </a:solidFill>
                <a:latin typeface="Bookman Old Style"/>
                <a:ea typeface="Times New Roman" panose="02020603050405020304" pitchFamily="18" charset="0"/>
                <a:cs typeface="Times New Roman"/>
              </a:rPr>
              <a:t>q</a:t>
            </a:r>
            <a:r>
              <a:rPr lang="en-US" sz="2400" dirty="0">
                <a:solidFill>
                  <a:srgbClr val="181818"/>
                </a:solidFill>
                <a:effectLst/>
                <a:latin typeface="Bookman Old Style"/>
                <a:ea typeface="Times New Roman" panose="02020603050405020304" pitchFamily="18" charset="0"/>
                <a:cs typeface="Times New Roman"/>
              </a:rPr>
              <a:t>uestions below:</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181818"/>
                </a:solidFill>
                <a:effectLst/>
                <a:latin typeface="Bookman Old Style"/>
                <a:ea typeface="Times New Roman" panose="02020603050405020304" pitchFamily="18" charset="0"/>
                <a:cs typeface="Times New Roman"/>
              </a:rPr>
              <a:t>Why are you interested in this role?</a:t>
            </a:r>
            <a:endParaRPr lang="en-US" sz="2400" dirty="0">
              <a:effectLst/>
              <a:latin typeface="Bookman Old Style"/>
              <a:ea typeface="Calibri" panose="020F0502020204030204" pitchFamily="34" charset="0"/>
              <a:cs typeface="Times New Roman"/>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181818"/>
                </a:solidFill>
                <a:effectLst/>
                <a:latin typeface="Bookman Old Style"/>
                <a:ea typeface="Times New Roman" panose="02020603050405020304" pitchFamily="18" charset="0"/>
                <a:cs typeface="Times New Roman"/>
              </a:rPr>
              <a:t>What do you know about our company?</a:t>
            </a:r>
            <a:endParaRPr lang="en-US" sz="2400" dirty="0">
              <a:effectLst/>
              <a:latin typeface="Bookman Old Style"/>
              <a:ea typeface="Calibri" panose="020F0502020204030204" pitchFamily="34" charset="0"/>
              <a:cs typeface="Times New Roman"/>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181818"/>
                </a:solidFill>
                <a:effectLst/>
                <a:latin typeface="Bookman Old Style"/>
                <a:ea typeface="Times New Roman" panose="02020603050405020304" pitchFamily="18" charset="0"/>
                <a:cs typeface="Times New Roman"/>
              </a:rPr>
              <a:t>What are your biggest weaknesses?</a:t>
            </a:r>
            <a:endParaRPr lang="en-US" sz="2400" dirty="0">
              <a:effectLst/>
              <a:latin typeface="Bookman Old Style"/>
              <a:ea typeface="Calibri" panose="020F0502020204030204" pitchFamily="34" charset="0"/>
              <a:cs typeface="Times New Roman"/>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181818"/>
                </a:solidFill>
                <a:effectLst/>
                <a:latin typeface="Bookman Old Style"/>
                <a:ea typeface="Times New Roman" panose="02020603050405020304" pitchFamily="18" charset="0"/>
                <a:cs typeface="Times New Roman"/>
              </a:rPr>
              <a:t>What do you consider to be your biggest professional achievement?</a:t>
            </a:r>
            <a:endParaRPr lang="en-US" sz="2400" dirty="0">
              <a:effectLst/>
              <a:latin typeface="Bookman Old Style"/>
              <a:ea typeface="Calibri" panose="020F0502020204030204" pitchFamily="34" charset="0"/>
              <a:cs typeface="Times New Roman"/>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181818"/>
                </a:solidFill>
                <a:effectLst/>
                <a:latin typeface="Bookman Old Style"/>
                <a:ea typeface="Times New Roman" panose="02020603050405020304" pitchFamily="18" charset="0"/>
                <a:cs typeface="Times New Roman"/>
              </a:rPr>
              <a:t>Tell me about a challenge at work and how you dealt with it.</a:t>
            </a:r>
            <a:endParaRPr lang="en-US" sz="2400" dirty="0">
              <a:effectLst/>
              <a:latin typeface="Bookman Old Style"/>
              <a:ea typeface="Calibri" panose="020F0502020204030204" pitchFamily="34" charset="0"/>
              <a:cs typeface="Times New Roman"/>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181818"/>
                </a:solidFill>
                <a:effectLst/>
                <a:latin typeface="Bookman Old Style"/>
                <a:ea typeface="Times New Roman" panose="02020603050405020304" pitchFamily="18" charset="0"/>
                <a:cs typeface="Times New Roman"/>
              </a:rPr>
              <a:t>What are you looking for in a new position?</a:t>
            </a:r>
            <a:endParaRPr lang="en-US" sz="2400" dirty="0">
              <a:effectLst/>
              <a:latin typeface="Bookman Old Style"/>
              <a:ea typeface="Calibri" panose="020F0502020204030204" pitchFamily="34" charset="0"/>
              <a:cs typeface="Times New Roman"/>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181818"/>
                </a:solidFill>
                <a:effectLst/>
                <a:latin typeface="Bookman Old Style"/>
                <a:ea typeface="Times New Roman" panose="02020603050405020304" pitchFamily="18" charset="0"/>
                <a:cs typeface="Times New Roman"/>
              </a:rPr>
              <a:t>Why are you leaving your current role?</a:t>
            </a:r>
            <a:endParaRPr lang="en-US" sz="2400" dirty="0">
              <a:effectLst/>
              <a:latin typeface="Bookman Old Style"/>
              <a:ea typeface="Calibri" panose="020F0502020204030204" pitchFamily="34" charset="0"/>
              <a:cs typeface="Times New Roman"/>
            </a:endParaRPr>
          </a:p>
        </p:txBody>
      </p:sp>
    </p:spTree>
    <p:extLst>
      <p:ext uri="{BB962C8B-B14F-4D97-AF65-F5344CB8AC3E}">
        <p14:creationId xmlns:p14="http://schemas.microsoft.com/office/powerpoint/2010/main" val="4194259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E55D33-D867-4EE5-9889-AB308B53E224}"/>
              </a:ext>
            </a:extLst>
          </p:cNvPr>
          <p:cNvSpPr txBox="1"/>
          <p:nvPr/>
        </p:nvSpPr>
        <p:spPr>
          <a:xfrm>
            <a:off x="4710967" y="147735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4" name="Picture 4" descr="Calendar&#10;&#10;Description automatically generated">
            <a:extLst>
              <a:ext uri="{FF2B5EF4-FFF2-40B4-BE49-F238E27FC236}">
                <a16:creationId xmlns:a16="http://schemas.microsoft.com/office/drawing/2014/main" id="{09129193-3957-468E-B050-D8B5A52C7797}"/>
              </a:ext>
            </a:extLst>
          </p:cNvPr>
          <p:cNvPicPr>
            <a:picLocks noChangeAspect="1"/>
          </p:cNvPicPr>
          <p:nvPr/>
        </p:nvPicPr>
        <p:blipFill>
          <a:blip r:embed="rId2"/>
          <a:stretch>
            <a:fillRect/>
          </a:stretch>
        </p:blipFill>
        <p:spPr>
          <a:xfrm>
            <a:off x="2237118" y="1838864"/>
            <a:ext cx="7185804" cy="2518913"/>
          </a:xfrm>
          <a:prstGeom prst="rect">
            <a:avLst/>
          </a:prstGeom>
        </p:spPr>
      </p:pic>
    </p:spTree>
    <p:extLst>
      <p:ext uri="{BB962C8B-B14F-4D97-AF65-F5344CB8AC3E}">
        <p14:creationId xmlns:p14="http://schemas.microsoft.com/office/powerpoint/2010/main" val="15401332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B084AE-048C-4870-BB0A-D945322EEFC1}"/>
              </a:ext>
            </a:extLst>
          </p:cNvPr>
          <p:cNvSpPr txBox="1"/>
          <p:nvPr/>
        </p:nvSpPr>
        <p:spPr>
          <a:xfrm>
            <a:off x="1783862" y="709246"/>
            <a:ext cx="9396044"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Bookman Old Style"/>
                <a:ea typeface="+mn-lt"/>
                <a:cs typeface="+mn-lt"/>
              </a:rPr>
              <a:t>An important step in preparing is researching the company and your interviewers. Obtaining key information about the company and who you will be interviewing with can help you go into your interview with confidence. Using the company’s website, social media posts, recent press releases, articles, or utilizing your local library for assistance will be key for your preparation.</a:t>
            </a:r>
          </a:p>
          <a:p>
            <a:endParaRPr lang="en-US" sz="3200">
              <a:latin typeface="Bookman Old Style"/>
            </a:endParaRPr>
          </a:p>
        </p:txBody>
      </p:sp>
    </p:spTree>
    <p:extLst>
      <p:ext uri="{BB962C8B-B14F-4D97-AF65-F5344CB8AC3E}">
        <p14:creationId xmlns:p14="http://schemas.microsoft.com/office/powerpoint/2010/main" val="26093155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0B1ED-2A74-47DD-84A4-D1C192419D3B}"/>
              </a:ext>
            </a:extLst>
          </p:cNvPr>
          <p:cNvSpPr txBox="1"/>
          <p:nvPr/>
        </p:nvSpPr>
        <p:spPr>
          <a:xfrm>
            <a:off x="2724447" y="726000"/>
            <a:ext cx="6369792" cy="5693866"/>
          </a:xfrm>
          <a:prstGeom prst="rect">
            <a:avLst/>
          </a:prstGeom>
          <a:noFill/>
        </p:spPr>
        <p:txBody>
          <a:bodyPr wrap="square">
            <a:spAutoFit/>
          </a:bodyPr>
          <a:lstStyle/>
          <a:p>
            <a:pPr algn="l" fontAlgn="base"/>
            <a:r>
              <a:rPr lang="en-US" sz="2800" b="0" i="0" dirty="0">
                <a:solidFill>
                  <a:srgbClr val="000000"/>
                </a:solidFill>
                <a:effectLst/>
                <a:latin typeface="Bookman Old Style" panose="02050604050505020204" pitchFamily="18" charset="0"/>
              </a:rPr>
              <a:t>You will likely have a chance to virtually meet your future manager or other team members. </a:t>
            </a:r>
          </a:p>
          <a:p>
            <a:pPr algn="l" fontAlgn="base"/>
            <a:endParaRPr lang="en-US" sz="2800" dirty="0">
              <a:solidFill>
                <a:srgbClr val="000000"/>
              </a:solidFill>
              <a:latin typeface="Bookman Old Style" panose="02050604050505020204" pitchFamily="18" charset="0"/>
            </a:endParaRPr>
          </a:p>
          <a:p>
            <a:pPr algn="l" fontAlgn="base"/>
            <a:r>
              <a:rPr lang="en-US" sz="2800" b="0" i="0" dirty="0">
                <a:solidFill>
                  <a:srgbClr val="000000"/>
                </a:solidFill>
                <a:effectLst/>
                <a:latin typeface="Bookman Old Style" panose="02050604050505020204" pitchFamily="18" charset="0"/>
              </a:rPr>
              <a:t>This is just as unusual for you as your manager</a:t>
            </a:r>
            <a:r>
              <a:rPr lang="en-US" sz="2800" dirty="0">
                <a:solidFill>
                  <a:srgbClr val="000000"/>
                </a:solidFill>
                <a:latin typeface="Bookman Old Style" panose="02050604050505020204" pitchFamily="18" charset="0"/>
              </a:rPr>
              <a:t>, but this is now becoming common in the virtual age of interviewing. </a:t>
            </a:r>
          </a:p>
          <a:p>
            <a:pPr algn="l" fontAlgn="base"/>
            <a:endParaRPr lang="en-US" sz="2800" dirty="0">
              <a:solidFill>
                <a:srgbClr val="000000"/>
              </a:solidFill>
              <a:latin typeface="Bookman Old Style" panose="02050604050505020204" pitchFamily="18" charset="0"/>
            </a:endParaRPr>
          </a:p>
          <a:p>
            <a:pPr algn="l" fontAlgn="base"/>
            <a:r>
              <a:rPr lang="en-US" sz="2800" b="0" i="0" dirty="0">
                <a:solidFill>
                  <a:srgbClr val="000000"/>
                </a:solidFill>
                <a:effectLst/>
                <a:latin typeface="Bookman Old Style" panose="02050604050505020204" pitchFamily="18" charset="0"/>
              </a:rPr>
              <a:t>This will require you both to relax and be open-minded. That said, please try to limit distractions and interruptions. </a:t>
            </a:r>
          </a:p>
        </p:txBody>
      </p:sp>
      <p:sp>
        <p:nvSpPr>
          <p:cNvPr id="5" name="TextBox 4">
            <a:extLst>
              <a:ext uri="{FF2B5EF4-FFF2-40B4-BE49-F238E27FC236}">
                <a16:creationId xmlns:a16="http://schemas.microsoft.com/office/drawing/2014/main" id="{1B4B6EF5-454D-4D39-80A0-F4F214B93F3B}"/>
              </a:ext>
            </a:extLst>
          </p:cNvPr>
          <p:cNvSpPr txBox="1"/>
          <p:nvPr/>
        </p:nvSpPr>
        <p:spPr>
          <a:xfrm>
            <a:off x="1759226" y="205729"/>
            <a:ext cx="8497957" cy="800219"/>
          </a:xfrm>
          <a:prstGeom prst="rect">
            <a:avLst/>
          </a:prstGeom>
          <a:noFill/>
        </p:spPr>
        <p:txBody>
          <a:bodyPr wrap="square" rtlCol="0">
            <a:spAutoFit/>
          </a:bodyPr>
          <a:lstStyle/>
          <a:p>
            <a:r>
              <a:rPr lang="en-US" sz="2800" b="1" i="0" dirty="0">
                <a:solidFill>
                  <a:srgbClr val="000000"/>
                </a:solidFill>
                <a:effectLst/>
                <a:latin typeface="+mj-lt"/>
              </a:rPr>
              <a:t>Tip #7 Be a friendly toward the interviewer </a:t>
            </a:r>
            <a:endParaRPr lang="en-US" sz="2800" b="0" i="0" dirty="0">
              <a:solidFill>
                <a:srgbClr val="000000"/>
              </a:solidFill>
              <a:effectLst/>
              <a:latin typeface="+mj-lt"/>
            </a:endParaRPr>
          </a:p>
          <a:p>
            <a:endParaRPr lang="en-US" dirty="0"/>
          </a:p>
        </p:txBody>
      </p:sp>
    </p:spTree>
    <p:extLst>
      <p:ext uri="{BB962C8B-B14F-4D97-AF65-F5344CB8AC3E}">
        <p14:creationId xmlns:p14="http://schemas.microsoft.com/office/powerpoint/2010/main" val="423124305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927C65C4-FA6E-4F8F-B771-406254D8E975}"/>
              </a:ext>
            </a:extLst>
          </p:cNvPr>
          <p:cNvPicPr>
            <a:picLocks noChangeAspect="1"/>
          </p:cNvPicPr>
          <p:nvPr/>
        </p:nvPicPr>
        <p:blipFill>
          <a:blip r:embed="rId2"/>
          <a:stretch>
            <a:fillRect/>
          </a:stretch>
        </p:blipFill>
        <p:spPr>
          <a:xfrm>
            <a:off x="3301042" y="1037553"/>
            <a:ext cx="5877462" cy="3949008"/>
          </a:xfrm>
          <a:prstGeom prst="rect">
            <a:avLst/>
          </a:prstGeom>
        </p:spPr>
      </p:pic>
    </p:spTree>
    <p:extLst>
      <p:ext uri="{BB962C8B-B14F-4D97-AF65-F5344CB8AC3E}">
        <p14:creationId xmlns:p14="http://schemas.microsoft.com/office/powerpoint/2010/main" val="3958490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95B6FB-8402-478C-868D-03D0E2C53907}"/>
              </a:ext>
            </a:extLst>
          </p:cNvPr>
          <p:cNvSpPr txBox="1"/>
          <p:nvPr/>
        </p:nvSpPr>
        <p:spPr>
          <a:xfrm>
            <a:off x="3369706" y="175860"/>
            <a:ext cx="6072468"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0" dirty="0">
                <a:solidFill>
                  <a:srgbClr val="000000"/>
                </a:solidFill>
                <a:effectLst/>
                <a:latin typeface="+mj-lt"/>
              </a:rPr>
              <a:t>Tip #8 </a:t>
            </a:r>
            <a:r>
              <a:rPr lang="en-US" sz="2800" b="1" dirty="0">
                <a:latin typeface="+mj-lt"/>
                <a:ea typeface="+mn-lt"/>
                <a:cs typeface="+mn-lt"/>
              </a:rPr>
              <a:t>Listen Carefully</a:t>
            </a:r>
            <a:r>
              <a:rPr lang="en-US" dirty="0">
                <a:ea typeface="+mn-lt"/>
                <a:cs typeface="+mn-lt"/>
              </a:rPr>
              <a:t/>
            </a:r>
            <a:br>
              <a:rPr lang="en-US" dirty="0">
                <a:ea typeface="+mn-lt"/>
                <a:cs typeface="+mn-lt"/>
              </a:rPr>
            </a:br>
            <a:endParaRPr lang="en-US" sz="2800" dirty="0">
              <a:latin typeface="+mj-lt"/>
              <a:ea typeface="+mn-lt"/>
              <a:cs typeface="+mn-lt"/>
            </a:endParaRPr>
          </a:p>
          <a:p>
            <a:r>
              <a:rPr lang="en-US" sz="2800" dirty="0">
                <a:latin typeface="+mj-lt"/>
                <a:ea typeface="+mn-lt"/>
                <a:cs typeface="+mn-lt"/>
              </a:rPr>
              <a:t>Sometimes when you are on a video job interview, it’s easy to accidentally cut someone off due to audio delays or from not paying attention to nonverbal cues. Keep your mind from drifting off and focus on active listening. Also, after your interviewer asks a question, wait a few seconds before speaking to avoid cutting in.</a:t>
            </a:r>
            <a:r>
              <a:rPr lang="en-US" dirty="0">
                <a:ea typeface="+mn-lt"/>
                <a:cs typeface="+mn-lt"/>
              </a:rPr>
              <a:t/>
            </a:r>
            <a:br>
              <a:rPr lang="en-US" dirty="0">
                <a:ea typeface="+mn-lt"/>
                <a:cs typeface="+mn-lt"/>
              </a:rPr>
            </a:br>
            <a:endParaRPr lang="en-US" dirty="0">
              <a:ea typeface="+mn-lt"/>
              <a:cs typeface="+mn-lt"/>
            </a:endParaRPr>
          </a:p>
          <a:p>
            <a:pPr algn="l"/>
            <a:endParaRPr lang="en-US" dirty="0"/>
          </a:p>
        </p:txBody>
      </p:sp>
    </p:spTree>
    <p:extLst>
      <p:ext uri="{BB962C8B-B14F-4D97-AF65-F5344CB8AC3E}">
        <p14:creationId xmlns:p14="http://schemas.microsoft.com/office/powerpoint/2010/main" val="26318458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3C7188E-BD78-42AC-8441-9456919E9AFF}"/>
              </a:ext>
            </a:extLst>
          </p:cNvPr>
          <p:cNvPicPr>
            <a:picLocks noChangeAspect="1"/>
          </p:cNvPicPr>
          <p:nvPr/>
        </p:nvPicPr>
        <p:blipFill>
          <a:blip r:embed="rId2"/>
          <a:stretch>
            <a:fillRect/>
          </a:stretch>
        </p:blipFill>
        <p:spPr>
          <a:xfrm>
            <a:off x="3621943" y="1629020"/>
            <a:ext cx="4303345" cy="3189653"/>
          </a:xfrm>
          <a:prstGeom prst="rect">
            <a:avLst/>
          </a:prstGeom>
        </p:spPr>
      </p:pic>
    </p:spTree>
    <p:extLst>
      <p:ext uri="{BB962C8B-B14F-4D97-AF65-F5344CB8AC3E}">
        <p14:creationId xmlns:p14="http://schemas.microsoft.com/office/powerpoint/2010/main" val="1904677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57171E-78E6-4AA4-B6BB-1B2BE1DEE2EB}"/>
              </a:ext>
            </a:extLst>
          </p:cNvPr>
          <p:cNvSpPr>
            <a:spLocks noGrp="1"/>
          </p:cNvSpPr>
          <p:nvPr>
            <p:ph type="title"/>
          </p:nvPr>
        </p:nvSpPr>
        <p:spPr/>
        <p:txBody>
          <a:bodyPr/>
          <a:lstStyle/>
          <a:p>
            <a:pPr algn="ctr"/>
            <a:r>
              <a:rPr lang="en-US"/>
              <a:t>Interesting  Statistics</a:t>
            </a:r>
          </a:p>
        </p:txBody>
      </p:sp>
      <p:sp>
        <p:nvSpPr>
          <p:cNvPr id="7" name="Content Placeholder 6">
            <a:extLst>
              <a:ext uri="{FF2B5EF4-FFF2-40B4-BE49-F238E27FC236}">
                <a16:creationId xmlns:a16="http://schemas.microsoft.com/office/drawing/2014/main" id="{4D6CDE2B-2F33-44A3-88DB-43D48D32BDD6}"/>
              </a:ext>
            </a:extLst>
          </p:cNvPr>
          <p:cNvSpPr>
            <a:spLocks noGrp="1"/>
          </p:cNvSpPr>
          <p:nvPr>
            <p:ph sz="half" idx="2"/>
          </p:nvPr>
        </p:nvSpPr>
        <p:spPr>
          <a:xfrm>
            <a:off x="1194935" y="1973589"/>
            <a:ext cx="4639736" cy="2910821"/>
          </a:xfrm>
        </p:spPr>
        <p:txBody>
          <a:bodyPr>
            <a:normAutofit/>
          </a:bodyPr>
          <a:lstStyle/>
          <a:p>
            <a:endParaRPr lang="en-US"/>
          </a:p>
          <a:p>
            <a:pPr marL="0" indent="0" algn="ctr">
              <a:buNone/>
            </a:pPr>
            <a:r>
              <a:rPr lang="en-US" sz="3600" b="1"/>
              <a:t>86% </a:t>
            </a:r>
          </a:p>
          <a:p>
            <a:pPr marL="0" indent="0" algn="ctr">
              <a:buNone/>
            </a:pPr>
            <a:r>
              <a:rPr lang="en-US" sz="2000"/>
              <a:t>of organizations are now conducting </a:t>
            </a:r>
          </a:p>
          <a:p>
            <a:pPr marL="0" indent="0" algn="ctr">
              <a:buNone/>
            </a:pPr>
            <a:r>
              <a:rPr lang="en-US" sz="2000"/>
              <a:t>virtual interviews</a:t>
            </a:r>
          </a:p>
          <a:p>
            <a:pPr marL="0" indent="0" algn="ctr">
              <a:buNone/>
            </a:pPr>
            <a:r>
              <a:rPr lang="en-US" sz="2000"/>
              <a:t>*</a:t>
            </a:r>
            <a:r>
              <a:rPr lang="en-US" sz="1200"/>
              <a:t>April 2020 press release by Gartner.com</a:t>
            </a:r>
            <a:endParaRPr lang="en-US" sz="2000"/>
          </a:p>
        </p:txBody>
      </p:sp>
      <p:sp>
        <p:nvSpPr>
          <p:cNvPr id="9" name="Content Placeholder 8">
            <a:extLst>
              <a:ext uri="{FF2B5EF4-FFF2-40B4-BE49-F238E27FC236}">
                <a16:creationId xmlns:a16="http://schemas.microsoft.com/office/drawing/2014/main" id="{4D2F29DC-C51E-4554-9B9F-1CA14B1FD225}"/>
              </a:ext>
            </a:extLst>
          </p:cNvPr>
          <p:cNvSpPr>
            <a:spLocks noGrp="1"/>
          </p:cNvSpPr>
          <p:nvPr>
            <p:ph sz="quarter" idx="4"/>
          </p:nvPr>
        </p:nvSpPr>
        <p:spPr>
          <a:xfrm>
            <a:off x="6277431" y="1737360"/>
            <a:ext cx="4639736" cy="3056702"/>
          </a:xfrm>
        </p:spPr>
        <p:txBody>
          <a:bodyPr>
            <a:normAutofit lnSpcReduction="10000"/>
          </a:bodyPr>
          <a:lstStyle/>
          <a:p>
            <a:pPr algn="ctr"/>
            <a:endParaRPr lang="en-US" sz="3600" b="1"/>
          </a:p>
          <a:p>
            <a:pPr algn="ctr"/>
            <a:r>
              <a:rPr lang="en-US" sz="3600" b="1"/>
              <a:t>62% </a:t>
            </a:r>
          </a:p>
          <a:p>
            <a:pPr algn="ctr"/>
            <a:r>
              <a:rPr lang="en-US" sz="2000"/>
              <a:t>of American adults would prefer an </a:t>
            </a:r>
          </a:p>
          <a:p>
            <a:pPr algn="ctr"/>
            <a:r>
              <a:rPr lang="en-US" sz="2000"/>
              <a:t>in-person interview </a:t>
            </a:r>
          </a:p>
          <a:p>
            <a:pPr algn="ctr"/>
            <a:r>
              <a:rPr lang="en-US" sz="2200"/>
              <a:t>*</a:t>
            </a:r>
            <a:r>
              <a:rPr lang="en-US" sz="1300"/>
              <a:t>July 2020 Yoh study</a:t>
            </a:r>
          </a:p>
          <a:p>
            <a:pPr algn="ctr"/>
            <a:endParaRPr lang="en-US" sz="2000"/>
          </a:p>
          <a:p>
            <a:pPr algn="ctr"/>
            <a:endParaRPr lang="en-US" sz="2000"/>
          </a:p>
        </p:txBody>
      </p:sp>
    </p:spTree>
    <p:extLst>
      <p:ext uri="{BB962C8B-B14F-4D97-AF65-F5344CB8AC3E}">
        <p14:creationId xmlns:p14="http://schemas.microsoft.com/office/powerpoint/2010/main" val="14680973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8BC7A1-920F-42F5-8C9E-82849B8B0709}"/>
              </a:ext>
            </a:extLst>
          </p:cNvPr>
          <p:cNvSpPr txBox="1"/>
          <p:nvPr/>
        </p:nvSpPr>
        <p:spPr>
          <a:xfrm>
            <a:off x="3409122" y="457200"/>
            <a:ext cx="6579703" cy="55399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i="0" dirty="0">
                <a:solidFill>
                  <a:srgbClr val="000000"/>
                </a:solidFill>
                <a:effectLst/>
                <a:latin typeface="+mj-lt"/>
              </a:rPr>
              <a:t>Tip #9 </a:t>
            </a:r>
            <a:r>
              <a:rPr lang="en-US" sz="2800" b="1" dirty="0">
                <a:latin typeface="+mj-lt"/>
                <a:ea typeface="+mn-lt"/>
                <a:cs typeface="+mn-lt"/>
              </a:rPr>
              <a:t>Speak Slowly and Clearly</a:t>
            </a:r>
            <a:r>
              <a:rPr lang="en-US" sz="2800" dirty="0">
                <a:latin typeface="+mj-lt"/>
                <a:ea typeface="+mn-lt"/>
                <a:cs typeface="+mn-lt"/>
              </a:rPr>
              <a:t/>
            </a:r>
            <a:br>
              <a:rPr lang="en-US" sz="2800" dirty="0">
                <a:latin typeface="+mj-lt"/>
                <a:ea typeface="+mn-lt"/>
                <a:cs typeface="+mn-lt"/>
              </a:rPr>
            </a:br>
            <a:endParaRPr lang="en-US" sz="2800" dirty="0">
              <a:latin typeface="+mj-lt"/>
              <a:ea typeface="+mn-lt"/>
              <a:cs typeface="+mn-lt"/>
            </a:endParaRPr>
          </a:p>
          <a:p>
            <a:r>
              <a:rPr lang="en-US" sz="2800" dirty="0">
                <a:latin typeface="+mj-lt"/>
                <a:ea typeface="+mn-lt"/>
                <a:cs typeface="+mn-lt"/>
              </a:rPr>
              <a:t>Video interview technology can come with delays or instances when the microphone may not pick up your voice well. To prevent this from happening, take your time when speaking and enunciate your words. This will ensure that your interviewer can hear and understand you throughout your interview.</a:t>
            </a:r>
            <a:endParaRPr lang="en-US" sz="2800" dirty="0">
              <a:latin typeface="+mj-lt"/>
            </a:endParaRPr>
          </a:p>
          <a:p>
            <a:pPr algn="l"/>
            <a:endParaRPr lang="en-US" dirty="0"/>
          </a:p>
        </p:txBody>
      </p:sp>
    </p:spTree>
    <p:extLst>
      <p:ext uri="{BB962C8B-B14F-4D97-AF65-F5344CB8AC3E}">
        <p14:creationId xmlns:p14="http://schemas.microsoft.com/office/powerpoint/2010/main" val="25076495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B422E5-3ED7-4E1F-AA4B-15AB9462EFEF}"/>
              </a:ext>
            </a:extLst>
          </p:cNvPr>
          <p:cNvSpPr txBox="1"/>
          <p:nvPr/>
        </p:nvSpPr>
        <p:spPr>
          <a:xfrm>
            <a:off x="2342769" y="894447"/>
            <a:ext cx="9004874" cy="5262979"/>
          </a:xfrm>
          <a:prstGeom prst="rect">
            <a:avLst/>
          </a:prstGeom>
          <a:noFill/>
        </p:spPr>
        <p:txBody>
          <a:bodyPr wrap="square" lIns="91440" tIns="45720" rIns="91440" bIns="45720" anchor="t">
            <a:spAutoFit/>
          </a:bodyPr>
          <a:lstStyle/>
          <a:p>
            <a:pPr fontAlgn="base"/>
            <a:r>
              <a:rPr lang="en-US" sz="2800" dirty="0">
                <a:solidFill>
                  <a:srgbClr val="000000"/>
                </a:solidFill>
                <a:latin typeface="Bookman Old Style"/>
              </a:rPr>
              <a:t>T</a:t>
            </a:r>
            <a:r>
              <a:rPr lang="en-US" sz="2800" b="0" i="0" dirty="0">
                <a:solidFill>
                  <a:srgbClr val="000000"/>
                </a:solidFill>
                <a:effectLst/>
                <a:latin typeface="Bookman Old Style"/>
              </a:rPr>
              <a:t>his is your chance to shine and </a:t>
            </a:r>
            <a:r>
              <a:rPr lang="en-US" sz="2800" dirty="0">
                <a:solidFill>
                  <a:srgbClr val="000000"/>
                </a:solidFill>
                <a:latin typeface="Bookman Old Style"/>
              </a:rPr>
              <a:t>convey your sk</a:t>
            </a:r>
            <a:r>
              <a:rPr lang="en-US" sz="2800" b="0" i="0" dirty="0">
                <a:solidFill>
                  <a:srgbClr val="000000"/>
                </a:solidFill>
                <a:effectLst/>
                <a:latin typeface="Bookman Old Style"/>
              </a:rPr>
              <a:t>ills, abilities, and passion for the position.</a:t>
            </a:r>
            <a:r>
              <a:rPr lang="en-US" sz="2800" dirty="0">
                <a:solidFill>
                  <a:srgbClr val="000000"/>
                </a:solidFill>
                <a:latin typeface="Bookman Old Style"/>
              </a:rPr>
              <a:t>  </a:t>
            </a:r>
            <a:endParaRPr lang="en-US" sz="2800" b="0" i="0" dirty="0">
              <a:solidFill>
                <a:srgbClr val="000000"/>
              </a:solidFill>
              <a:effectLst/>
              <a:latin typeface="Bookman Old Style"/>
            </a:endParaRPr>
          </a:p>
          <a:p>
            <a:pPr algn="l" fontAlgn="base"/>
            <a:endParaRPr lang="en-US" sz="2800" b="0" i="0" dirty="0">
              <a:solidFill>
                <a:srgbClr val="000000"/>
              </a:solidFill>
              <a:effectLst/>
              <a:latin typeface="Bookman Old Style"/>
            </a:endParaRPr>
          </a:p>
          <a:p>
            <a:pPr fontAlgn="base"/>
            <a:r>
              <a:rPr lang="en-US" sz="2800" dirty="0">
                <a:solidFill>
                  <a:srgbClr val="000000"/>
                </a:solidFill>
                <a:latin typeface="Bookman Old Style"/>
              </a:rPr>
              <a:t>The employer is </a:t>
            </a:r>
            <a:r>
              <a:rPr lang="en-US" sz="2800" b="0" i="0" dirty="0">
                <a:solidFill>
                  <a:srgbClr val="000000"/>
                </a:solidFill>
                <a:effectLst/>
                <a:latin typeface="Bookman Old Style"/>
              </a:rPr>
              <a:t>paying attention to your communication skills and how </a:t>
            </a:r>
            <a:r>
              <a:rPr lang="en-US" sz="2800" dirty="0">
                <a:solidFill>
                  <a:srgbClr val="000000"/>
                </a:solidFill>
                <a:latin typeface="Bookman Old Style"/>
              </a:rPr>
              <a:t>you</a:t>
            </a:r>
            <a:r>
              <a:rPr lang="en-US" sz="2800" b="0" i="0" dirty="0">
                <a:solidFill>
                  <a:srgbClr val="000000"/>
                </a:solidFill>
                <a:effectLst/>
                <a:latin typeface="Bookman Old Style"/>
              </a:rPr>
              <a:t> can handle </a:t>
            </a:r>
            <a:r>
              <a:rPr lang="en-US" sz="2800" dirty="0">
                <a:solidFill>
                  <a:srgbClr val="000000"/>
                </a:solidFill>
                <a:latin typeface="Bookman Old Style"/>
              </a:rPr>
              <a:t>your</a:t>
            </a:r>
            <a:r>
              <a:rPr lang="en-US" sz="2800" b="0" i="0" dirty="0">
                <a:solidFill>
                  <a:srgbClr val="000000"/>
                </a:solidFill>
                <a:effectLst/>
                <a:latin typeface="Bookman Old Style"/>
              </a:rPr>
              <a:t>self in different types of interview situations.</a:t>
            </a:r>
            <a:r>
              <a:rPr lang="en-US" sz="2800" dirty="0">
                <a:solidFill>
                  <a:srgbClr val="000000"/>
                </a:solidFill>
                <a:latin typeface="Bookman Old Style"/>
              </a:rPr>
              <a:t> </a:t>
            </a:r>
            <a:endParaRPr lang="en-US" sz="2800" b="0" i="0" dirty="0">
              <a:solidFill>
                <a:srgbClr val="000000"/>
              </a:solidFill>
              <a:effectLst/>
              <a:latin typeface="Bookman Old Style"/>
            </a:endParaRPr>
          </a:p>
          <a:p>
            <a:pPr algn="l" fontAlgn="base"/>
            <a:endParaRPr lang="en-US" sz="2800" dirty="0">
              <a:solidFill>
                <a:srgbClr val="000000"/>
              </a:solidFill>
              <a:latin typeface="Bookman Old Style"/>
            </a:endParaRPr>
          </a:p>
          <a:p>
            <a:pPr algn="l" fontAlgn="base"/>
            <a:r>
              <a:rPr lang="en-US" sz="2800" b="0" i="0" dirty="0">
                <a:solidFill>
                  <a:srgbClr val="000000"/>
                </a:solidFill>
                <a:effectLst/>
                <a:latin typeface="Bookman Old Style"/>
              </a:rPr>
              <a:t>Focusing on how you speak and articulate </a:t>
            </a:r>
            <a:r>
              <a:rPr lang="en-US" sz="2800" dirty="0">
                <a:solidFill>
                  <a:srgbClr val="000000"/>
                </a:solidFill>
                <a:latin typeface="Bookman Old Style"/>
              </a:rPr>
              <a:t>key information is important.</a:t>
            </a:r>
            <a:r>
              <a:rPr lang="en-US" sz="2800" b="0" i="0" dirty="0">
                <a:solidFill>
                  <a:srgbClr val="000000"/>
                </a:solidFill>
                <a:effectLst/>
                <a:latin typeface="Bookman Old Style"/>
              </a:rPr>
              <a:t> </a:t>
            </a:r>
            <a:r>
              <a:rPr lang="en-US" sz="2800" dirty="0">
                <a:solidFill>
                  <a:srgbClr val="000000"/>
                </a:solidFill>
                <a:latin typeface="Bookman Old Style"/>
              </a:rPr>
              <a:t>F</a:t>
            </a:r>
            <a:r>
              <a:rPr lang="en-US" sz="2800" b="0" i="0" dirty="0">
                <a:solidFill>
                  <a:srgbClr val="000000"/>
                </a:solidFill>
                <a:effectLst/>
                <a:latin typeface="Bookman Old Style"/>
              </a:rPr>
              <a:t>eel comfortable asking questions</a:t>
            </a:r>
            <a:r>
              <a:rPr lang="en-US" sz="2800" dirty="0">
                <a:solidFill>
                  <a:srgbClr val="000000"/>
                </a:solidFill>
                <a:latin typeface="Bookman Old Style"/>
              </a:rPr>
              <a:t> </a:t>
            </a:r>
            <a:r>
              <a:rPr lang="en-US" sz="2800" b="0" i="0" dirty="0">
                <a:solidFill>
                  <a:srgbClr val="000000"/>
                </a:solidFill>
                <a:effectLst/>
                <a:latin typeface="Bookman Old Style"/>
              </a:rPr>
              <a:t>or asking them to repeat the question if you did not clearly hear them or understand the question.</a:t>
            </a:r>
          </a:p>
        </p:txBody>
      </p:sp>
      <p:sp>
        <p:nvSpPr>
          <p:cNvPr id="5" name="TextBox 4">
            <a:extLst>
              <a:ext uri="{FF2B5EF4-FFF2-40B4-BE49-F238E27FC236}">
                <a16:creationId xmlns:a16="http://schemas.microsoft.com/office/drawing/2014/main" id="{A68C3B40-F58E-4E59-A72B-3BE9B7EFF6CC}"/>
              </a:ext>
            </a:extLst>
          </p:cNvPr>
          <p:cNvSpPr txBox="1"/>
          <p:nvPr/>
        </p:nvSpPr>
        <p:spPr>
          <a:xfrm>
            <a:off x="2342769" y="188224"/>
            <a:ext cx="8345094" cy="584775"/>
          </a:xfrm>
          <a:prstGeom prst="rect">
            <a:avLst/>
          </a:prstGeom>
          <a:noFill/>
        </p:spPr>
        <p:txBody>
          <a:bodyPr wrap="square" lIns="91440" tIns="45720" rIns="91440" bIns="45720" anchor="t">
            <a:spAutoFit/>
          </a:bodyPr>
          <a:lstStyle/>
          <a:p>
            <a:pPr algn="l" fontAlgn="base"/>
            <a:r>
              <a:rPr lang="en-US" sz="3200" b="1" i="0" dirty="0">
                <a:solidFill>
                  <a:srgbClr val="000000"/>
                </a:solidFill>
                <a:effectLst/>
                <a:latin typeface="Bookman Old Style"/>
              </a:rPr>
              <a:t>Tip #10: Focus </a:t>
            </a:r>
            <a:r>
              <a:rPr lang="en-US" sz="3200" b="1" dirty="0">
                <a:solidFill>
                  <a:srgbClr val="000000"/>
                </a:solidFill>
                <a:latin typeface="Bookman Old Style"/>
              </a:rPr>
              <a:t>On</a:t>
            </a:r>
            <a:r>
              <a:rPr lang="en-US" sz="3200" b="1" i="0" dirty="0">
                <a:solidFill>
                  <a:srgbClr val="000000"/>
                </a:solidFill>
                <a:effectLst/>
                <a:latin typeface="Bookman Old Style"/>
              </a:rPr>
              <a:t> </a:t>
            </a:r>
            <a:r>
              <a:rPr lang="en-US" sz="3200" b="1" dirty="0">
                <a:solidFill>
                  <a:srgbClr val="000000"/>
                </a:solidFill>
                <a:latin typeface="Bookman Old Style"/>
              </a:rPr>
              <a:t>Communication</a:t>
            </a:r>
            <a:r>
              <a:rPr lang="en-US" sz="3200" b="1" i="0" dirty="0">
                <a:solidFill>
                  <a:srgbClr val="000000"/>
                </a:solidFill>
                <a:effectLst/>
                <a:latin typeface="Bookman Old Style"/>
              </a:rPr>
              <a:t> </a:t>
            </a:r>
            <a:endParaRPr lang="en-US" sz="3200" b="0" i="0" dirty="0">
              <a:solidFill>
                <a:srgbClr val="000000"/>
              </a:solidFill>
              <a:effectLst/>
              <a:latin typeface="Bookman Old Style"/>
            </a:endParaRPr>
          </a:p>
        </p:txBody>
      </p:sp>
    </p:spTree>
    <p:extLst>
      <p:ext uri="{BB962C8B-B14F-4D97-AF65-F5344CB8AC3E}">
        <p14:creationId xmlns:p14="http://schemas.microsoft.com/office/powerpoint/2010/main" val="16479211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7ECA8F1-D50F-4E88-ABAC-3F83C3F608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898" y="1232609"/>
            <a:ext cx="6585936" cy="42338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1FA40F3-D86A-4375-942A-5E7FE0D1CBAD}"/>
              </a:ext>
            </a:extLst>
          </p:cNvPr>
          <p:cNvSpPr txBox="1"/>
          <p:nvPr/>
        </p:nvSpPr>
        <p:spPr>
          <a:xfrm>
            <a:off x="3417904" y="239697"/>
            <a:ext cx="4873840" cy="461665"/>
          </a:xfrm>
          <a:prstGeom prst="rect">
            <a:avLst/>
          </a:prstGeom>
          <a:noFill/>
        </p:spPr>
        <p:txBody>
          <a:bodyPr wrap="square" rtlCol="0">
            <a:spAutoFit/>
          </a:bodyPr>
          <a:lstStyle/>
          <a:p>
            <a:pPr algn="ctr"/>
            <a:r>
              <a:rPr lang="en-US" sz="2400" b="1"/>
              <a:t>Always except the unexpected</a:t>
            </a:r>
          </a:p>
        </p:txBody>
      </p:sp>
      <p:sp>
        <p:nvSpPr>
          <p:cNvPr id="5" name="TextBox 4">
            <a:extLst>
              <a:ext uri="{FF2B5EF4-FFF2-40B4-BE49-F238E27FC236}">
                <a16:creationId xmlns:a16="http://schemas.microsoft.com/office/drawing/2014/main" id="{0EB5EFB0-FB65-4022-B69A-F306881D0D8A}"/>
              </a:ext>
            </a:extLst>
          </p:cNvPr>
          <p:cNvSpPr txBox="1"/>
          <p:nvPr/>
        </p:nvSpPr>
        <p:spPr>
          <a:xfrm>
            <a:off x="2703898" y="4990054"/>
            <a:ext cx="6784203" cy="369332"/>
          </a:xfrm>
          <a:prstGeom prst="rect">
            <a:avLst/>
          </a:prstGeom>
          <a:noFill/>
        </p:spPr>
        <p:txBody>
          <a:bodyPr wrap="square">
            <a:spAutoFit/>
          </a:bodyPr>
          <a:lstStyle/>
          <a:p>
            <a:endParaRPr lang="en-US"/>
          </a:p>
        </p:txBody>
      </p:sp>
    </p:spTree>
    <p:extLst>
      <p:ext uri="{BB962C8B-B14F-4D97-AF65-F5344CB8AC3E}">
        <p14:creationId xmlns:p14="http://schemas.microsoft.com/office/powerpoint/2010/main" val="4114819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BF9B31-A6D6-4911-9019-5ED1CDD7E161}"/>
              </a:ext>
            </a:extLst>
          </p:cNvPr>
          <p:cNvSpPr txBox="1"/>
          <p:nvPr/>
        </p:nvSpPr>
        <p:spPr>
          <a:xfrm>
            <a:off x="2582676" y="1025274"/>
            <a:ext cx="6948949" cy="1354217"/>
          </a:xfrm>
          <a:prstGeom prst="rect">
            <a:avLst/>
          </a:prstGeom>
          <a:noFill/>
        </p:spPr>
        <p:txBody>
          <a:bodyPr wrap="square" lIns="91440" tIns="45720" rIns="91440" bIns="45720" rtlCol="0" anchor="t">
            <a:spAutoFit/>
          </a:bodyPr>
          <a:lstStyle/>
          <a:p>
            <a:r>
              <a:rPr lang="en-US" sz="2800" b="1" dirty="0">
                <a:solidFill>
                  <a:srgbClr val="181818"/>
                </a:solidFill>
                <a:effectLst/>
                <a:latin typeface="Bookman Old Style"/>
                <a:ea typeface="Times New Roman" panose="02020603050405020304" pitchFamily="18" charset="0"/>
                <a:cs typeface="Times New Roman"/>
              </a:rPr>
              <a:t>Tip # 11 Be Yourself and Have Fun</a:t>
            </a:r>
            <a:endParaRPr lang="en-US" sz="2800" b="1" dirty="0">
              <a:effectLst/>
              <a:latin typeface="Bookman Old Style"/>
              <a:ea typeface="Calibri" panose="020F0502020204030204" pitchFamily="34" charset="0"/>
              <a:cs typeface="Times New Roman"/>
            </a:endParaRPr>
          </a:p>
          <a:p>
            <a:endParaRPr lang="en-US" dirty="0"/>
          </a:p>
          <a:p>
            <a:endParaRPr lang="en-US" dirty="0"/>
          </a:p>
          <a:p>
            <a:endParaRPr lang="en-US" dirty="0"/>
          </a:p>
        </p:txBody>
      </p:sp>
      <p:pic>
        <p:nvPicPr>
          <p:cNvPr id="3074" name="Picture 2" descr="Image result for paint brushes images">
            <a:extLst>
              <a:ext uri="{FF2B5EF4-FFF2-40B4-BE49-F238E27FC236}">
                <a16:creationId xmlns:a16="http://schemas.microsoft.com/office/drawing/2014/main" id="{CAEAE5D9-47BB-4758-A239-DB59A20F5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450" y="2289055"/>
            <a:ext cx="2381250" cy="17335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FC635F3-3E05-49BE-852A-317219D587F6}"/>
              </a:ext>
            </a:extLst>
          </p:cNvPr>
          <p:cNvSpPr txBox="1"/>
          <p:nvPr/>
        </p:nvSpPr>
        <p:spPr>
          <a:xfrm>
            <a:off x="3315419" y="4595004"/>
            <a:ext cx="571931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Bookman Old Style"/>
              </a:rPr>
              <a:t>Paint A Picture By Letting Your Personality Stand Out</a:t>
            </a:r>
          </a:p>
        </p:txBody>
      </p:sp>
    </p:spTree>
    <p:extLst>
      <p:ext uri="{BB962C8B-B14F-4D97-AF65-F5344CB8AC3E}">
        <p14:creationId xmlns:p14="http://schemas.microsoft.com/office/powerpoint/2010/main" val="60522842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89DCCC6-A855-4F76-999E-24667B8A423D}"/>
              </a:ext>
            </a:extLst>
          </p:cNvPr>
          <p:cNvSpPr txBox="1"/>
          <p:nvPr/>
        </p:nvSpPr>
        <p:spPr>
          <a:xfrm>
            <a:off x="3101009" y="694678"/>
            <a:ext cx="6639339" cy="800219"/>
          </a:xfrm>
          <a:prstGeom prst="rect">
            <a:avLst/>
          </a:prstGeom>
          <a:noFill/>
        </p:spPr>
        <p:txBody>
          <a:bodyPr wrap="square" rtlCol="0">
            <a:spAutoFit/>
          </a:bodyPr>
          <a:lstStyle/>
          <a:p>
            <a:r>
              <a:rPr lang="en-US" sz="2800" b="1" dirty="0">
                <a:solidFill>
                  <a:srgbClr val="181818"/>
                </a:solidFill>
                <a:effectLst/>
                <a:latin typeface="+mj-lt"/>
                <a:ea typeface="Times New Roman" panose="02020603050405020304" pitchFamily="18" charset="0"/>
                <a:cs typeface="Times New Roman" panose="02020603050405020304" pitchFamily="18" charset="0"/>
              </a:rPr>
              <a:t>Tip # 12 Immediately Follow Up</a:t>
            </a:r>
            <a:endParaRPr lang="en-US" sz="2800" b="1" dirty="0">
              <a:effectLst/>
              <a:latin typeface="+mj-lt"/>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25B66119-9CAC-471B-B339-9085DCC7C541}"/>
              </a:ext>
            </a:extLst>
          </p:cNvPr>
          <p:cNvSpPr txBox="1"/>
          <p:nvPr/>
        </p:nvSpPr>
        <p:spPr>
          <a:xfrm>
            <a:off x="3346882" y="1433342"/>
            <a:ext cx="5655075" cy="4524315"/>
          </a:xfrm>
          <a:prstGeom prst="rect">
            <a:avLst/>
          </a:prstGeom>
          <a:noFill/>
        </p:spPr>
        <p:txBody>
          <a:bodyPr wrap="square" rtlCol="0">
            <a:spAutoFit/>
          </a:bodyPr>
          <a:lstStyle/>
          <a:p>
            <a:r>
              <a:rPr lang="en-US" sz="2400" dirty="0">
                <a:latin typeface="+mj-lt"/>
              </a:rPr>
              <a:t>Address red flags that the employer may have or ask if you have described your skills effectively to outline your skills</a:t>
            </a:r>
          </a:p>
          <a:p>
            <a:endParaRPr lang="en-US" sz="2400" dirty="0">
              <a:latin typeface="+mj-lt"/>
            </a:endParaRPr>
          </a:p>
          <a:p>
            <a:r>
              <a:rPr lang="en-US" sz="2400" dirty="0">
                <a:latin typeface="+mj-lt"/>
              </a:rPr>
              <a:t>Ask about timeline- next steps</a:t>
            </a:r>
          </a:p>
          <a:p>
            <a:endParaRPr lang="en-US" sz="2400" dirty="0">
              <a:latin typeface="+mj-lt"/>
            </a:endParaRPr>
          </a:p>
          <a:p>
            <a:r>
              <a:rPr lang="en-US" sz="2400" dirty="0">
                <a:latin typeface="+mj-lt"/>
              </a:rPr>
              <a:t>Send a thank you note via email</a:t>
            </a:r>
          </a:p>
          <a:p>
            <a:endParaRPr lang="en-US" sz="2400" dirty="0">
              <a:latin typeface="+mj-lt"/>
            </a:endParaRPr>
          </a:p>
          <a:p>
            <a:r>
              <a:rPr lang="en-US" sz="2400" dirty="0">
                <a:latin typeface="+mj-lt"/>
              </a:rPr>
              <a:t>Believe in yourself. Remember you are a great candidate that will add value to any organization. </a:t>
            </a:r>
          </a:p>
        </p:txBody>
      </p:sp>
    </p:spTree>
    <p:extLst>
      <p:ext uri="{BB962C8B-B14F-4D97-AF65-F5344CB8AC3E}">
        <p14:creationId xmlns:p14="http://schemas.microsoft.com/office/powerpoint/2010/main" val="4855891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9057C6-2BC7-47D9-845D-2CB543177C0C}"/>
              </a:ext>
            </a:extLst>
          </p:cNvPr>
          <p:cNvSpPr txBox="1"/>
          <p:nvPr/>
        </p:nvSpPr>
        <p:spPr>
          <a:xfrm>
            <a:off x="168964" y="112735"/>
            <a:ext cx="11579088" cy="1077218"/>
          </a:xfrm>
          <a:prstGeom prst="rect">
            <a:avLst/>
          </a:prstGeom>
          <a:noFill/>
        </p:spPr>
        <p:txBody>
          <a:bodyPr wrap="square">
            <a:spAutoFit/>
          </a:bodyPr>
          <a:lstStyle/>
          <a:p>
            <a:pPr algn="ctr"/>
            <a:r>
              <a:rPr lang="en-US" sz="3200" b="1" cap="none" spc="0" dirty="0">
                <a:ln w="12700" cmpd="sng">
                  <a:solidFill>
                    <a:schemeClr val="accent4"/>
                  </a:solidFill>
                  <a:prstDash val="solid"/>
                </a:ln>
                <a:solidFill>
                  <a:srgbClr val="0070C0"/>
                </a:solidFill>
                <a:effectLst/>
                <a:latin typeface="+mj-lt"/>
              </a:rPr>
              <a:t>What have we learned today about </a:t>
            </a:r>
          </a:p>
          <a:p>
            <a:pPr algn="ctr"/>
            <a:r>
              <a:rPr lang="en-US" sz="3200" b="1" cap="none" spc="0" dirty="0">
                <a:ln w="12700" cmpd="sng">
                  <a:solidFill>
                    <a:schemeClr val="accent4"/>
                  </a:solidFill>
                  <a:prstDash val="solid"/>
                </a:ln>
                <a:solidFill>
                  <a:srgbClr val="0070C0"/>
                </a:solidFill>
                <a:effectLst/>
                <a:latin typeface="+mj-lt"/>
              </a:rPr>
              <a:t>interviewing virtually?</a:t>
            </a:r>
          </a:p>
        </p:txBody>
      </p:sp>
      <p:sp>
        <p:nvSpPr>
          <p:cNvPr id="6" name="TextBox 5">
            <a:extLst>
              <a:ext uri="{FF2B5EF4-FFF2-40B4-BE49-F238E27FC236}">
                <a16:creationId xmlns:a16="http://schemas.microsoft.com/office/drawing/2014/main" id="{F6606743-570F-441B-876B-589E1CC53767}"/>
              </a:ext>
            </a:extLst>
          </p:cNvPr>
          <p:cNvSpPr txBox="1"/>
          <p:nvPr/>
        </p:nvSpPr>
        <p:spPr>
          <a:xfrm>
            <a:off x="5789720" y="3126419"/>
            <a:ext cx="914400" cy="914400"/>
          </a:xfrm>
          <a:prstGeom prst="rect">
            <a:avLst/>
          </a:prstGeom>
          <a:noFill/>
        </p:spPr>
        <p:txBody>
          <a:bodyPr wrap="square" rtlCol="0">
            <a:spAutoFit/>
          </a:bodyPr>
          <a:lstStyle/>
          <a:p>
            <a:endParaRPr lang="en-US"/>
          </a:p>
        </p:txBody>
      </p:sp>
      <p:sp>
        <p:nvSpPr>
          <p:cNvPr id="8" name="TextBox 7">
            <a:extLst>
              <a:ext uri="{FF2B5EF4-FFF2-40B4-BE49-F238E27FC236}">
                <a16:creationId xmlns:a16="http://schemas.microsoft.com/office/drawing/2014/main" id="{6E8E4D10-495C-4F6C-B42C-DC0BCD6AADFD}"/>
              </a:ext>
            </a:extLst>
          </p:cNvPr>
          <p:cNvSpPr txBox="1"/>
          <p:nvPr/>
        </p:nvSpPr>
        <p:spPr>
          <a:xfrm flipH="1">
            <a:off x="2514600" y="1086164"/>
            <a:ext cx="8766312" cy="5909310"/>
          </a:xfrm>
          <a:prstGeom prst="rect">
            <a:avLst/>
          </a:prstGeom>
          <a:noFill/>
        </p:spPr>
        <p:txBody>
          <a:bodyPr wrap="square" rtlCol="0">
            <a:spAutoFit/>
          </a:bodyPr>
          <a:lstStyle/>
          <a:p>
            <a:r>
              <a:rPr lang="en-US" sz="2800" b="1" dirty="0">
                <a:solidFill>
                  <a:srgbClr val="181818"/>
                </a:solidFill>
                <a:ea typeface="Times New Roman" panose="02020603050405020304" pitchFamily="18" charset="0"/>
                <a:cs typeface="Times New Roman" panose="02020603050405020304" pitchFamily="18" charset="0"/>
              </a:rPr>
              <a:t>Tip # 1 Ask For Interviewing Assistance</a:t>
            </a:r>
            <a:endParaRPr lang="en-US" sz="2800" b="1" dirty="0">
              <a:ea typeface="Calibri" panose="020F0502020204030204" pitchFamily="34" charset="0"/>
              <a:cs typeface="Times New Roman" panose="02020603050405020304" pitchFamily="18" charset="0"/>
            </a:endParaRPr>
          </a:p>
          <a:p>
            <a:r>
              <a:rPr lang="en-US" sz="2800" b="1" dirty="0">
                <a:solidFill>
                  <a:srgbClr val="181818"/>
                </a:solidFill>
                <a:ea typeface="Times New Roman" panose="02020603050405020304" pitchFamily="18" charset="0"/>
                <a:cs typeface="Times New Roman" panose="02020603050405020304" pitchFamily="18" charset="0"/>
              </a:rPr>
              <a:t>Tip # 2 Practice, Practice, Practice</a:t>
            </a:r>
            <a:endParaRPr lang="en-US" sz="2800" b="1" dirty="0">
              <a:ea typeface="Calibri" panose="020F0502020204030204" pitchFamily="34" charset="0"/>
              <a:cs typeface="Times New Roman" panose="02020603050405020304" pitchFamily="18" charset="0"/>
            </a:endParaRPr>
          </a:p>
          <a:p>
            <a:r>
              <a:rPr lang="en-US" sz="2800" b="1" dirty="0">
                <a:solidFill>
                  <a:srgbClr val="181818"/>
                </a:solidFill>
                <a:ea typeface="Times New Roman" panose="02020603050405020304" pitchFamily="18" charset="0"/>
                <a:cs typeface="Times New Roman" panose="02020603050405020304" pitchFamily="18" charset="0"/>
              </a:rPr>
              <a:t>Tip # 3 </a:t>
            </a:r>
            <a:r>
              <a:rPr lang="en-US" sz="2800" b="1" dirty="0">
                <a:solidFill>
                  <a:srgbClr val="181818"/>
                </a:solidFill>
                <a:effectLst/>
                <a:ea typeface="Times New Roman" panose="02020603050405020304" pitchFamily="18" charset="0"/>
                <a:cs typeface="Times New Roman" panose="02020603050405020304" pitchFamily="18" charset="0"/>
              </a:rPr>
              <a:t>Test Your Technology</a:t>
            </a:r>
          </a:p>
          <a:p>
            <a:r>
              <a:rPr lang="en-US" sz="2800" b="1" dirty="0">
                <a:solidFill>
                  <a:srgbClr val="181818"/>
                </a:solidFill>
                <a:ea typeface="Times New Roman" panose="02020603050405020304" pitchFamily="18" charset="0"/>
                <a:cs typeface="Times New Roman" panose="02020603050405020304" pitchFamily="18" charset="0"/>
              </a:rPr>
              <a:t>Tip # 4 Be Punctual</a:t>
            </a:r>
          </a:p>
          <a:p>
            <a:r>
              <a:rPr lang="en-US" sz="2800" b="1" dirty="0">
                <a:solidFill>
                  <a:srgbClr val="000000"/>
                </a:solidFill>
              </a:rPr>
              <a:t>Tip # 5	 Prepare To Be Seen In The Video</a:t>
            </a:r>
            <a:endParaRPr lang="en-US" sz="2800" dirty="0">
              <a:solidFill>
                <a:srgbClr val="000000"/>
              </a:solidFill>
            </a:endParaRPr>
          </a:p>
          <a:p>
            <a:r>
              <a:rPr lang="en-US" sz="2800" b="1" dirty="0">
                <a:solidFill>
                  <a:srgbClr val="181818"/>
                </a:solidFill>
                <a:ea typeface="Times New Roman" panose="02020603050405020304" pitchFamily="18" charset="0"/>
              </a:rPr>
              <a:t>Tip # 6 Be Prepared </a:t>
            </a:r>
            <a:endParaRPr lang="en-US" sz="2800" b="1" dirty="0"/>
          </a:p>
          <a:p>
            <a:r>
              <a:rPr lang="en-US" sz="2800" b="1" dirty="0">
                <a:solidFill>
                  <a:srgbClr val="000000"/>
                </a:solidFill>
              </a:rPr>
              <a:t>Tip # 7 Be a Friendly Guest </a:t>
            </a:r>
            <a:endParaRPr lang="en-US" sz="2800" dirty="0"/>
          </a:p>
          <a:p>
            <a:r>
              <a:rPr lang="en-US" sz="2800" b="1" dirty="0">
                <a:solidFill>
                  <a:srgbClr val="181818"/>
                </a:solidFill>
                <a:ea typeface="Times New Roman" panose="02020603050405020304" pitchFamily="18" charset="0"/>
                <a:cs typeface="Times New Roman" panose="02020603050405020304" pitchFamily="18" charset="0"/>
              </a:rPr>
              <a:t>Tip # 8 Listen Carefully</a:t>
            </a:r>
          </a:p>
          <a:p>
            <a:r>
              <a:rPr lang="en-US" sz="2800" b="1" dirty="0">
                <a:solidFill>
                  <a:srgbClr val="000000"/>
                </a:solidFill>
              </a:rPr>
              <a:t>Tip # 9 Speak Slowly and Clearly </a:t>
            </a:r>
            <a:endParaRPr lang="en-US" sz="2800" dirty="0"/>
          </a:p>
          <a:p>
            <a:r>
              <a:rPr lang="en-US" sz="2800" b="1" dirty="0">
                <a:solidFill>
                  <a:srgbClr val="000000"/>
                </a:solidFill>
              </a:rPr>
              <a:t>Tip # 10 Focus On Communication </a:t>
            </a:r>
          </a:p>
          <a:p>
            <a:r>
              <a:rPr lang="en-US" sz="2800" b="1" dirty="0">
                <a:solidFill>
                  <a:srgbClr val="181818"/>
                </a:solidFill>
                <a:ea typeface="Times New Roman" panose="02020603050405020304" pitchFamily="18" charset="0"/>
                <a:cs typeface="Times New Roman" panose="02020603050405020304" pitchFamily="18" charset="0"/>
              </a:rPr>
              <a:t>Tip # 11 Be Yourself and Have Fun</a:t>
            </a:r>
            <a:endParaRPr lang="en-US" sz="2800" b="1" dirty="0">
              <a:ea typeface="Calibri" panose="020F0502020204030204" pitchFamily="34" charset="0"/>
              <a:cs typeface="Times New Roman" panose="02020603050405020304" pitchFamily="18" charset="0"/>
            </a:endParaRPr>
          </a:p>
          <a:p>
            <a:r>
              <a:rPr lang="en-US" sz="2800" b="1" dirty="0">
                <a:solidFill>
                  <a:srgbClr val="181818"/>
                </a:solidFill>
                <a:ea typeface="Times New Roman" panose="02020603050405020304" pitchFamily="18" charset="0"/>
                <a:cs typeface="Times New Roman" panose="02020603050405020304" pitchFamily="18" charset="0"/>
              </a:rPr>
              <a:t>Tip # 12 Immediately Follow Up</a:t>
            </a:r>
            <a:endParaRPr lang="en-US" sz="2800" b="1" dirty="0">
              <a:ea typeface="Calibri" panose="020F0502020204030204" pitchFamily="34" charset="0"/>
              <a:cs typeface="Times New Roman" panose="02020603050405020304" pitchFamily="18" charset="0"/>
            </a:endParaRPr>
          </a:p>
          <a:p>
            <a:endParaRPr lang="en-US" sz="2400" b="1" dirty="0">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2062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air Share Career Services - Due to the impact of #Covid19 and #quarantine,  many #interviews have moved to virtual methods. Virtual interviews are  different from onsite, therefore require different tips when participating">
            <a:extLst>
              <a:ext uri="{FF2B5EF4-FFF2-40B4-BE49-F238E27FC236}">
                <a16:creationId xmlns:a16="http://schemas.microsoft.com/office/drawing/2014/main" id="{72160E0A-9568-41B5-818E-C030C6C4D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1861" y="655983"/>
            <a:ext cx="5496339" cy="4770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3860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230601F-627F-40F5-83F0-27BCC7C8B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042" y="643812"/>
            <a:ext cx="8254028" cy="4385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3559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8A040F-0662-4117-A3C6-95FE734E1379}"/>
              </a:ext>
            </a:extLst>
          </p:cNvPr>
          <p:cNvSpPr txBox="1"/>
          <p:nvPr/>
        </p:nvSpPr>
        <p:spPr>
          <a:xfrm>
            <a:off x="794502" y="1113869"/>
            <a:ext cx="1131458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2"/>
              </a:rPr>
              <a:t>https://www.forbes.com/sites/ashleystahl/2020/06/04/virtual-interview-tips-to-land-you-thejob-during-the-covid-19-pandemic/#6e98933e1bdc</a:t>
            </a:r>
            <a:endParaRPr lang="en-US">
              <a:ea typeface="+mn-lt"/>
              <a:cs typeface="+mn-lt"/>
            </a:endParaRPr>
          </a:p>
          <a:p>
            <a:endParaRPr lang="en-US">
              <a:ea typeface="+mn-lt"/>
              <a:cs typeface="+mn-lt"/>
            </a:endParaRPr>
          </a:p>
          <a:p>
            <a:r>
              <a:rPr lang="en-US" u="sng">
                <a:ea typeface="+mn-lt"/>
                <a:cs typeface="+mn-lt"/>
                <a:hlinkClick r:id="rId3"/>
              </a:rPr>
              <a:t>https://myfuture.com/career/job-interview-tips</a:t>
            </a:r>
            <a:r>
              <a:rPr lang="en-US" u="sng">
                <a:ea typeface="+mn-lt"/>
                <a:cs typeface="+mn-lt"/>
              </a:rPr>
              <a:t/>
            </a:r>
            <a:br>
              <a:rPr lang="en-US" u="sng">
                <a:ea typeface="+mn-lt"/>
                <a:cs typeface="+mn-lt"/>
              </a:rPr>
            </a:br>
            <a:endParaRPr lang="en-US">
              <a:ea typeface="+mn-lt"/>
              <a:cs typeface="+mn-lt"/>
            </a:endParaRPr>
          </a:p>
          <a:p>
            <a:r>
              <a:rPr lang="en-US" u="sng">
                <a:ea typeface="+mn-lt"/>
                <a:cs typeface="+mn-lt"/>
                <a:hlinkClick r:id="rId4"/>
              </a:rPr>
              <a:t>https://www.indeed.com/career-advice/interviewing/virtual-interview</a:t>
            </a:r>
            <a:r>
              <a:rPr lang="en-US" u="sng">
                <a:ea typeface="+mn-lt"/>
                <a:cs typeface="+mn-lt"/>
              </a:rPr>
              <a:t/>
            </a:r>
            <a:br>
              <a:rPr lang="en-US" u="sng">
                <a:ea typeface="+mn-lt"/>
                <a:cs typeface="+mn-lt"/>
              </a:rPr>
            </a:br>
            <a:r>
              <a:rPr lang="en-US" u="sng">
                <a:ea typeface="+mn-lt"/>
                <a:cs typeface="+mn-lt"/>
              </a:rPr>
              <a:t/>
            </a:r>
            <a:br>
              <a:rPr lang="en-US" u="sng">
                <a:ea typeface="+mn-lt"/>
                <a:cs typeface="+mn-lt"/>
              </a:rPr>
            </a:br>
            <a:r>
              <a:rPr lang="en-US" u="sng">
                <a:ea typeface="+mn-lt"/>
                <a:cs typeface="+mn-lt"/>
                <a:hlinkClick r:id="rId5"/>
              </a:rPr>
              <a:t>https://online.jwu.edu/blog/15-tips-acing-online-job-interview</a:t>
            </a:r>
            <a:endParaRPr lang="en-US">
              <a:ea typeface="+mn-lt"/>
              <a:cs typeface="+mn-lt"/>
            </a:endParaRPr>
          </a:p>
          <a:p>
            <a:endParaRPr lang="en-US">
              <a:ea typeface="+mn-lt"/>
              <a:cs typeface="+mn-lt"/>
            </a:endParaRPr>
          </a:p>
        </p:txBody>
      </p:sp>
      <p:sp>
        <p:nvSpPr>
          <p:cNvPr id="4" name="TextBox 3">
            <a:extLst>
              <a:ext uri="{FF2B5EF4-FFF2-40B4-BE49-F238E27FC236}">
                <a16:creationId xmlns:a16="http://schemas.microsoft.com/office/drawing/2014/main" id="{D1D88397-A073-43AB-9B97-94790271E8A3}"/>
              </a:ext>
            </a:extLst>
          </p:cNvPr>
          <p:cNvSpPr txBox="1"/>
          <p:nvPr/>
        </p:nvSpPr>
        <p:spPr>
          <a:xfrm>
            <a:off x="4767309" y="507831"/>
            <a:ext cx="2822183" cy="646331"/>
          </a:xfrm>
          <a:prstGeom prst="rect">
            <a:avLst/>
          </a:prstGeom>
          <a:noFill/>
        </p:spPr>
        <p:txBody>
          <a:bodyPr wrap="none" rtlCol="0">
            <a:spAutoFit/>
          </a:bodyPr>
          <a:lstStyle/>
          <a:p>
            <a:r>
              <a:rPr lang="en-US" b="1" u="sng"/>
              <a:t>Virtual Interviewing Articles</a:t>
            </a:r>
          </a:p>
          <a:p>
            <a:endParaRPr lang="en-US"/>
          </a:p>
        </p:txBody>
      </p:sp>
      <p:sp>
        <p:nvSpPr>
          <p:cNvPr id="9" name="TextBox 8">
            <a:extLst>
              <a:ext uri="{FF2B5EF4-FFF2-40B4-BE49-F238E27FC236}">
                <a16:creationId xmlns:a16="http://schemas.microsoft.com/office/drawing/2014/main" id="{AE00BEAB-8F92-4FC5-A822-98363D024B5D}"/>
              </a:ext>
            </a:extLst>
          </p:cNvPr>
          <p:cNvSpPr txBox="1"/>
          <p:nvPr/>
        </p:nvSpPr>
        <p:spPr>
          <a:xfrm>
            <a:off x="798923" y="5406084"/>
            <a:ext cx="11020785" cy="1477328"/>
          </a:xfrm>
          <a:prstGeom prst="rect">
            <a:avLst/>
          </a:prstGeom>
          <a:noFill/>
        </p:spPr>
        <p:txBody>
          <a:bodyPr wrap="square" lIns="91440" tIns="45720" rIns="91440" bIns="45720" anchor="t">
            <a:spAutoFit/>
          </a:bodyPr>
          <a:lstStyle/>
          <a:p>
            <a:r>
              <a:rPr lang="en-US">
                <a:hlinkClick r:id="rId6"/>
              </a:rPr>
              <a:t>https://employmenttechnologies.com/what-is-a-virtual-interview/</a:t>
            </a:r>
          </a:p>
          <a:p>
            <a:endParaRPr lang="en-US"/>
          </a:p>
          <a:p>
            <a:endParaRPr lang="en-US"/>
          </a:p>
          <a:p>
            <a:endParaRPr lang="en-US"/>
          </a:p>
          <a:p>
            <a:endParaRPr lang="en-US"/>
          </a:p>
        </p:txBody>
      </p:sp>
      <p:sp>
        <p:nvSpPr>
          <p:cNvPr id="15" name="TextBox 14">
            <a:extLst>
              <a:ext uri="{FF2B5EF4-FFF2-40B4-BE49-F238E27FC236}">
                <a16:creationId xmlns:a16="http://schemas.microsoft.com/office/drawing/2014/main" id="{AA2763A4-7531-4B54-915C-2FC70127B1D0}"/>
              </a:ext>
            </a:extLst>
          </p:cNvPr>
          <p:cNvSpPr txBox="1"/>
          <p:nvPr/>
        </p:nvSpPr>
        <p:spPr>
          <a:xfrm>
            <a:off x="804272" y="3715100"/>
            <a:ext cx="7608750" cy="923330"/>
          </a:xfrm>
          <a:prstGeom prst="rect">
            <a:avLst/>
          </a:prstGeom>
          <a:noFill/>
        </p:spPr>
        <p:txBody>
          <a:bodyPr wrap="square" lIns="91440" tIns="45720" rIns="91440" bIns="45720" anchor="t">
            <a:spAutoFit/>
          </a:bodyPr>
          <a:lstStyle/>
          <a:p>
            <a:r>
              <a:rPr lang="en-US">
                <a:hlinkClick r:id="rId7"/>
              </a:rPr>
              <a:t>https://www.themuse.com/advice/video-interview-tips</a:t>
            </a:r>
          </a:p>
          <a:p>
            <a:endParaRPr lang="en-US"/>
          </a:p>
          <a:p>
            <a:r>
              <a:rPr lang="en-US">
                <a:ea typeface="+mn-lt"/>
                <a:cs typeface="+mn-lt"/>
                <a:hlinkClick r:id="rId8"/>
              </a:rPr>
              <a:t>https://www.forbes.com/sites/maryabbajay/2020/04/20/be</a:t>
            </a:r>
            <a:endParaRPr lang="en-US"/>
          </a:p>
        </p:txBody>
      </p:sp>
      <p:sp>
        <p:nvSpPr>
          <p:cNvPr id="19" name="TextBox 18">
            <a:extLst>
              <a:ext uri="{FF2B5EF4-FFF2-40B4-BE49-F238E27FC236}">
                <a16:creationId xmlns:a16="http://schemas.microsoft.com/office/drawing/2014/main" id="{7D7BFE78-A4FC-4F14-A554-F46C0C8CD340}"/>
              </a:ext>
            </a:extLst>
          </p:cNvPr>
          <p:cNvSpPr txBox="1"/>
          <p:nvPr/>
        </p:nvSpPr>
        <p:spPr>
          <a:xfrm>
            <a:off x="794502" y="1407241"/>
            <a:ext cx="11119425" cy="369332"/>
          </a:xfrm>
          <a:prstGeom prst="rect">
            <a:avLst/>
          </a:prstGeom>
          <a:noFill/>
        </p:spPr>
        <p:txBody>
          <a:bodyPr wrap="square" lIns="91440" tIns="45720" rIns="91440" bIns="45720" anchor="t">
            <a:spAutoFit/>
          </a:bodyPr>
          <a:lstStyle/>
          <a:p>
            <a:endParaRPr lang="en-US" u="sng"/>
          </a:p>
        </p:txBody>
      </p:sp>
      <p:sp>
        <p:nvSpPr>
          <p:cNvPr id="21" name="TextBox 20">
            <a:extLst>
              <a:ext uri="{FF2B5EF4-FFF2-40B4-BE49-F238E27FC236}">
                <a16:creationId xmlns:a16="http://schemas.microsoft.com/office/drawing/2014/main" id="{263B4866-D32A-4E56-9F05-FAE0E56F3E97}"/>
              </a:ext>
            </a:extLst>
          </p:cNvPr>
          <p:cNvSpPr txBox="1"/>
          <p:nvPr/>
        </p:nvSpPr>
        <p:spPr>
          <a:xfrm>
            <a:off x="813114" y="4814096"/>
            <a:ext cx="11011942" cy="646331"/>
          </a:xfrm>
          <a:prstGeom prst="rect">
            <a:avLst/>
          </a:prstGeom>
          <a:noFill/>
        </p:spPr>
        <p:txBody>
          <a:bodyPr wrap="square" lIns="91440" tIns="45720" rIns="91440" bIns="45720" anchor="t">
            <a:spAutoFit/>
          </a:bodyPr>
          <a:lstStyle/>
          <a:p>
            <a:r>
              <a:rPr lang="en-US">
                <a:hlinkClick r:id="rId9"/>
              </a:rPr>
              <a:t>https://www.glassdoor.com/blog/how-to-ace-your-virtual-interview/</a:t>
            </a:r>
          </a:p>
          <a:p>
            <a:endParaRPr lang="en-US"/>
          </a:p>
        </p:txBody>
      </p:sp>
    </p:spTree>
    <p:extLst>
      <p:ext uri="{BB962C8B-B14F-4D97-AF65-F5344CB8AC3E}">
        <p14:creationId xmlns:p14="http://schemas.microsoft.com/office/powerpoint/2010/main" val="2613058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BE315C-B5C1-4B2D-B83A-14049FA27661}"/>
              </a:ext>
            </a:extLst>
          </p:cNvPr>
          <p:cNvSpPr txBox="1"/>
          <p:nvPr/>
        </p:nvSpPr>
        <p:spPr>
          <a:xfrm>
            <a:off x="4724400" y="3200400"/>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pic>
        <p:nvPicPr>
          <p:cNvPr id="7" name="Picture 7" descr="A picture containing shirt&#10;&#10;Description automatically generated">
            <a:extLst>
              <a:ext uri="{FF2B5EF4-FFF2-40B4-BE49-F238E27FC236}">
                <a16:creationId xmlns:a16="http://schemas.microsoft.com/office/drawing/2014/main" id="{C5D37D6C-DCF7-43D6-9AFE-4CAE79CFCF0A}"/>
              </a:ext>
            </a:extLst>
          </p:cNvPr>
          <p:cNvPicPr>
            <a:picLocks noChangeAspect="1"/>
          </p:cNvPicPr>
          <p:nvPr/>
        </p:nvPicPr>
        <p:blipFill>
          <a:blip r:embed="rId2"/>
          <a:stretch>
            <a:fillRect/>
          </a:stretch>
        </p:blipFill>
        <p:spPr>
          <a:xfrm>
            <a:off x="1611351" y="624506"/>
            <a:ext cx="9582614" cy="4661133"/>
          </a:xfrm>
          <a:prstGeom prst="rect">
            <a:avLst/>
          </a:prstGeom>
        </p:spPr>
      </p:pic>
    </p:spTree>
    <p:extLst>
      <p:ext uri="{BB962C8B-B14F-4D97-AF65-F5344CB8AC3E}">
        <p14:creationId xmlns:p14="http://schemas.microsoft.com/office/powerpoint/2010/main" val="1554244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4A33C74-47B0-458B-AE97-919EF3E52A38}"/>
              </a:ext>
            </a:extLst>
          </p:cNvPr>
          <p:cNvSpPr txBox="1"/>
          <p:nvPr/>
        </p:nvSpPr>
        <p:spPr>
          <a:xfrm>
            <a:off x="2451018" y="1358060"/>
            <a:ext cx="7066626" cy="3970318"/>
          </a:xfrm>
          <a:prstGeom prst="rect">
            <a:avLst/>
          </a:prstGeom>
          <a:noFill/>
        </p:spPr>
        <p:txBody>
          <a:bodyPr wrap="square" lIns="91440" tIns="45720" rIns="91440" bIns="45720" anchor="t">
            <a:spAutoFit/>
          </a:bodyPr>
          <a:lstStyle/>
          <a:p>
            <a:pPr algn="ctr"/>
            <a:r>
              <a:rPr lang="en-US" sz="3600" b="0" i="0" dirty="0">
                <a:solidFill>
                  <a:srgbClr val="000000"/>
                </a:solidFill>
                <a:effectLst/>
                <a:latin typeface="Bookman Old Style"/>
              </a:rPr>
              <a:t>Whether you are participating in an in-person or virtual interview your goal is the same — to make a lasting impression that earns you a subsequent interview or</a:t>
            </a:r>
            <a:r>
              <a:rPr lang="en-US" sz="3600" dirty="0">
                <a:solidFill>
                  <a:srgbClr val="000000"/>
                </a:solidFill>
                <a:latin typeface="Bookman Old Style"/>
              </a:rPr>
              <a:t> </a:t>
            </a:r>
          </a:p>
          <a:p>
            <a:pPr algn="ctr"/>
            <a:r>
              <a:rPr lang="en-US" sz="3600" b="0" i="0" dirty="0">
                <a:solidFill>
                  <a:srgbClr val="000000"/>
                </a:solidFill>
                <a:effectLst/>
                <a:latin typeface="Bookman Old Style"/>
              </a:rPr>
              <a:t>a job offer.</a:t>
            </a:r>
            <a:endParaRPr lang="en-US" sz="3600" dirty="0">
              <a:latin typeface="Bookman Old Style"/>
            </a:endParaRPr>
          </a:p>
        </p:txBody>
      </p:sp>
    </p:spTree>
    <p:extLst>
      <p:ext uri="{BB962C8B-B14F-4D97-AF65-F5344CB8AC3E}">
        <p14:creationId xmlns:p14="http://schemas.microsoft.com/office/powerpoint/2010/main" val="17059924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AD9ECA-31F7-4D73-8F56-F685F08A1104}"/>
              </a:ext>
            </a:extLst>
          </p:cNvPr>
          <p:cNvSpPr txBox="1"/>
          <p:nvPr/>
        </p:nvSpPr>
        <p:spPr>
          <a:xfrm flipH="1">
            <a:off x="1728187" y="843677"/>
            <a:ext cx="8735626" cy="3416320"/>
          </a:xfrm>
          <a:prstGeom prst="rect">
            <a:avLst/>
          </a:prstGeom>
          <a:noFill/>
        </p:spPr>
        <p:txBody>
          <a:bodyPr wrap="square" rtlCol="0">
            <a:spAutoFit/>
          </a:bodyPr>
          <a:lstStyle/>
          <a:p>
            <a:r>
              <a:rPr lang="en-US"/>
              <a:t>FJP Consulting Group</a:t>
            </a:r>
          </a:p>
          <a:p>
            <a:endParaRPr lang="en-US"/>
          </a:p>
          <a:p>
            <a:r>
              <a:rPr lang="en-US">
                <a:hlinkClick r:id="rId2"/>
              </a:rPr>
              <a:t>www.fjpconsultinggroup.com</a:t>
            </a:r>
            <a:endParaRPr lang="en-US"/>
          </a:p>
          <a:p>
            <a:r>
              <a:rPr lang="en-US">
                <a:hlinkClick r:id="rId3"/>
              </a:rPr>
              <a:t>fjphrteam@gmail.com</a:t>
            </a:r>
            <a:endParaRPr lang="en-US"/>
          </a:p>
          <a:p>
            <a:r>
              <a:rPr lang="en-US"/>
              <a:t>888-418-9929</a:t>
            </a:r>
          </a:p>
          <a:p>
            <a:r>
              <a:rPr lang="en-US">
                <a:hlinkClick r:id="rId4"/>
              </a:rPr>
              <a:t>https://www.linkedin.com/in/francesjprice</a:t>
            </a:r>
            <a:endParaRPr lang="en-US"/>
          </a:p>
          <a:p>
            <a:endParaRPr lang="en-US"/>
          </a:p>
          <a:p>
            <a:pPr marL="0" marR="0">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Strategies and Solutions for Designing a Positive Workplace for Organizations and Individuals| Career Development| Speaker | Human Resources Consultant</a:t>
            </a:r>
          </a:p>
          <a:p>
            <a:pPr marL="0" marR="0">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80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US"/>
          </a:p>
        </p:txBody>
      </p:sp>
    </p:spTree>
    <p:extLst>
      <p:ext uri="{BB962C8B-B14F-4D97-AF65-F5344CB8AC3E}">
        <p14:creationId xmlns:p14="http://schemas.microsoft.com/office/powerpoint/2010/main" val="1697818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063 First Impression Stock Photos, Pictures &amp;amp; Royalty-Free Images - iStock">
            <a:extLst>
              <a:ext uri="{FF2B5EF4-FFF2-40B4-BE49-F238E27FC236}">
                <a16:creationId xmlns:a16="http://schemas.microsoft.com/office/drawing/2014/main" id="{46D6CA11-F960-4104-926A-0395A2F10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49" y="615820"/>
            <a:ext cx="9227975" cy="51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4917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BA5BA0-79E3-4A95-B87D-7EB608EB3B95}"/>
              </a:ext>
            </a:extLst>
          </p:cNvPr>
          <p:cNvSpPr txBox="1"/>
          <p:nvPr/>
        </p:nvSpPr>
        <p:spPr>
          <a:xfrm>
            <a:off x="2380891" y="1719532"/>
            <a:ext cx="727206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a:latin typeface="Bookman Old Style"/>
              </a:rPr>
              <a:t>Other Interviewing Methods That Are Being Utilized In This </a:t>
            </a:r>
          </a:p>
          <a:p>
            <a:pPr algn="ctr"/>
            <a:r>
              <a:rPr lang="en-US" sz="3600">
                <a:latin typeface="Bookman Old Style"/>
              </a:rPr>
              <a:t>Virtual Age </a:t>
            </a:r>
          </a:p>
        </p:txBody>
      </p:sp>
    </p:spTree>
    <p:extLst>
      <p:ext uri="{BB962C8B-B14F-4D97-AF65-F5344CB8AC3E}">
        <p14:creationId xmlns:p14="http://schemas.microsoft.com/office/powerpoint/2010/main" val="3174464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45911B-A468-41FE-8B43-FD8E67BD566E}"/>
              </a:ext>
            </a:extLst>
          </p:cNvPr>
          <p:cNvSpPr txBox="1"/>
          <p:nvPr/>
        </p:nvSpPr>
        <p:spPr>
          <a:xfrm>
            <a:off x="2623855" y="2250596"/>
            <a:ext cx="7217505"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latin typeface="Bookman Old Style"/>
                <a:cs typeface="KodchiangUPC"/>
              </a:rPr>
              <a:t>We Are Going To Focus on </a:t>
            </a:r>
            <a:endParaRPr lang="en-US" dirty="0"/>
          </a:p>
          <a:p>
            <a:pPr algn="ctr"/>
            <a:r>
              <a:rPr lang="en-US" sz="4000" dirty="0">
                <a:latin typeface="Bookman Old Style"/>
                <a:cs typeface="KodchiangUPC"/>
              </a:rPr>
              <a:t>Five (5) Types of Virtual/Interviews </a:t>
            </a:r>
          </a:p>
          <a:p>
            <a:pPr algn="ctr"/>
            <a:r>
              <a:rPr lang="en-US" sz="4000" dirty="0">
                <a:latin typeface="Bookman Old Style"/>
                <a:cs typeface="KodchiangUPC"/>
              </a:rPr>
              <a:t>In This Session</a:t>
            </a:r>
            <a:endParaRPr lang="en-US" dirty="0"/>
          </a:p>
        </p:txBody>
      </p:sp>
    </p:spTree>
    <p:extLst>
      <p:ext uri="{BB962C8B-B14F-4D97-AF65-F5344CB8AC3E}">
        <p14:creationId xmlns:p14="http://schemas.microsoft.com/office/powerpoint/2010/main" val="2844670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remote, electronics, control, indoor&#10;&#10;Description automatically generated">
            <a:extLst>
              <a:ext uri="{FF2B5EF4-FFF2-40B4-BE49-F238E27FC236}">
                <a16:creationId xmlns:a16="http://schemas.microsoft.com/office/drawing/2014/main" id="{3ED2E6BA-640B-437F-A36D-16CF5C247E52}"/>
              </a:ext>
            </a:extLst>
          </p:cNvPr>
          <p:cNvPicPr>
            <a:picLocks noChangeAspect="1"/>
          </p:cNvPicPr>
          <p:nvPr/>
        </p:nvPicPr>
        <p:blipFill>
          <a:blip r:embed="rId2"/>
          <a:stretch>
            <a:fillRect/>
          </a:stretch>
        </p:blipFill>
        <p:spPr>
          <a:xfrm>
            <a:off x="3689231" y="1999891"/>
            <a:ext cx="4827915" cy="3821501"/>
          </a:xfrm>
          <a:prstGeom prst="rect">
            <a:avLst/>
          </a:prstGeom>
        </p:spPr>
      </p:pic>
      <p:sp>
        <p:nvSpPr>
          <p:cNvPr id="3" name="TextBox 2">
            <a:extLst>
              <a:ext uri="{FF2B5EF4-FFF2-40B4-BE49-F238E27FC236}">
                <a16:creationId xmlns:a16="http://schemas.microsoft.com/office/drawing/2014/main" id="{B1629BC5-E497-4239-A7F3-091BECB379DB}"/>
              </a:ext>
            </a:extLst>
          </p:cNvPr>
          <p:cNvSpPr txBox="1"/>
          <p:nvPr/>
        </p:nvSpPr>
        <p:spPr>
          <a:xfrm>
            <a:off x="4508740" y="497457"/>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latin typeface="Bookman Old Style"/>
              </a:rPr>
              <a:t>Telephone </a:t>
            </a:r>
            <a:endParaRPr lang="en-US">
              <a:latin typeface="Franklin Gothic Book" panose="020F0502020204030204"/>
            </a:endParaRPr>
          </a:p>
          <a:p>
            <a:pPr algn="ctr"/>
            <a:r>
              <a:rPr lang="en-US" sz="3200" b="1">
                <a:latin typeface="Bookman Old Style"/>
              </a:rPr>
              <a:t>Interview</a:t>
            </a:r>
            <a:r>
              <a:rPr lang="en-US" sz="3200">
                <a:latin typeface="Bookman Old Style"/>
              </a:rPr>
              <a:t>​</a:t>
            </a:r>
            <a:endParaRPr lang="en-US"/>
          </a:p>
        </p:txBody>
      </p:sp>
    </p:spTree>
    <p:extLst>
      <p:ext uri="{BB962C8B-B14F-4D97-AF65-F5344CB8AC3E}">
        <p14:creationId xmlns:p14="http://schemas.microsoft.com/office/powerpoint/2010/main" val="214358759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646C36-D994-4DBD-9A53-9B2DFD8D7208}">
  <ds:schemaRefs>
    <ds:schemaRef ds:uri="http://schemas.microsoft.com/office/2006/metadata/properties"/>
    <ds:schemaRef ds:uri="http://schemas.microsoft.com/office/2006/documentManagement/types"/>
    <ds:schemaRef ds:uri="http://purl.org/dc/dcmitype/"/>
    <ds:schemaRef ds:uri="71af3243-3dd4-4a8d-8c0d-dd76da1f02a5"/>
    <ds:schemaRef ds:uri="http://www.w3.org/XML/1998/namespace"/>
    <ds:schemaRef ds:uri="http://purl.org/dc/elements/1.1/"/>
    <ds:schemaRef ds:uri="16c05727-aa75-4e4a-9b5f-8a80a1165891"/>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147854D2-C2B1-4273-BEE8-C059778BC500}">
  <ds:schemaRefs>
    <ds:schemaRef ds:uri="http://schemas.microsoft.com/sharepoint/v3/contenttype/forms"/>
  </ds:schemaRefs>
</ds:datastoreItem>
</file>

<file path=customXml/itemProps3.xml><?xml version="1.0" encoding="utf-8"?>
<ds:datastoreItem xmlns:ds="http://schemas.openxmlformats.org/officeDocument/2006/customXml" ds:itemID="{A2A4E875-040F-4F4E-A5A7-1188084B7F3F}">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tf56160789</Template>
  <TotalTime>55</TotalTime>
  <Words>754</Words>
  <Application>Microsoft Office PowerPoint</Application>
  <PresentationFormat>Widescreen</PresentationFormat>
  <Paragraphs>166</Paragraphs>
  <Slides>50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Bookman Old Style</vt:lpstr>
      <vt:lpstr>Calibri</vt:lpstr>
      <vt:lpstr>Franklin Gothic Book</vt:lpstr>
      <vt:lpstr>KodchiangUPC</vt:lpstr>
      <vt:lpstr>Symbol</vt:lpstr>
      <vt:lpstr>Times New Roman</vt:lpstr>
      <vt:lpstr>WordVisiCarriageReturn_MSFontService</vt:lpstr>
      <vt:lpstr>1_RetrospectVTI</vt:lpstr>
      <vt:lpstr>PowerPoint Presentation</vt:lpstr>
      <vt:lpstr>PowerPoint Presentation</vt:lpstr>
      <vt:lpstr>PowerPoint Presentation</vt:lpstr>
      <vt:lpstr>Interesting  Statistics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Text Interviews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Frances Price</dc:creator>
  <cp:lastModifiedBy>Lynna Gaines</cp:lastModifiedBy>
  <cp:revision>5</cp:revision>
  <cp:lastPrinted>2021-11-23T16:53:15Z</cp:lastPrinted>
  <dcterms:created xsi:type="dcterms:W3CDTF">2020-08-15T16:40:51Z</dcterms:created>
  <dcterms:modified xsi:type="dcterms:W3CDTF">2021-11-24T01:45:12Z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