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Century Schoolbook" panose="02040604050505020304" pitchFamily="18" charset="0"/>
      <p:regular r:id="rId10"/>
      <p:bold r:id="rId11"/>
      <p:italic r:id="rId12"/>
      <p:bold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gCEOS3PcIt58gm+m8UQTvZfJRZ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b0f1657a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6b0f1657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>
            <a:off x="0" y="1"/>
            <a:ext cx="12194834" cy="6858000"/>
          </a:xfrm>
          <a:custGeom>
            <a:avLst/>
            <a:gdLst/>
            <a:ahLst/>
            <a:cxnLst/>
            <a:rect l="l" t="t" r="r" b="b"/>
            <a:pathLst>
              <a:path w="3842" h="2159" extrusionOk="0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rgbClr val="634D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20" name="Google Shape;20;p8"/>
            <p:cNvSpPr/>
            <p:nvPr/>
          </p:nvSpPr>
          <p:spPr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l" t="t" r="r" b="b"/>
              <a:pathLst>
                <a:path w="4590" h="2730" extrusionOk="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1" name="Google Shape;21;p8"/>
            <p:cNvSpPr/>
            <p:nvPr/>
          </p:nvSpPr>
          <p:spPr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l" t="t" r="r" b="b"/>
              <a:pathLst>
                <a:path w="4350" h="2490" extrusionOk="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cxnSp>
          <p:nvCxnSpPr>
            <p:cNvPr id="22" name="Google Shape;22;p8"/>
            <p:cNvCxnSpPr/>
            <p:nvPr/>
          </p:nvCxnSpPr>
          <p:spPr>
            <a:xfrm>
              <a:off x="5410200" y="3862794"/>
              <a:ext cx="13716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984743" y="629673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40910" y="629673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464076" y="6296730"/>
            <a:ext cx="27815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3900"/>
              <a:buFont typeface="Century Schoolbook"/>
              <a:buNone/>
              <a:defRPr sz="3900">
                <a:solidFill>
                  <a:srgbClr val="59472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2000"/>
              <a:buNone/>
              <a:defRPr sz="2000">
                <a:solidFill>
                  <a:srgbClr val="594723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 rot="5400000">
            <a:off x="5493234" y="-121134"/>
            <a:ext cx="3651504" cy="877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0" y="1"/>
            <a:ext cx="2706681" cy="6858000"/>
          </a:xfrm>
          <a:custGeom>
            <a:avLst/>
            <a:gdLst/>
            <a:ahLst/>
            <a:cxnLst/>
            <a:rect l="l" t="t" r="r" b="b"/>
            <a:pathLst>
              <a:path w="850" h="2159" extrusionOk="0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rgbClr val="B0BABC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 rot="5400000">
            <a:off x="7393812" y="2391190"/>
            <a:ext cx="5339932" cy="157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 rot="5400000">
            <a:off x="3252191" y="205882"/>
            <a:ext cx="5322596" cy="595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9277965" y="6296615"/>
            <a:ext cx="25059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9595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 rot="5400000">
            <a:off x="8734643" y="2853201"/>
            <a:ext cx="5383267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3" name="Google Shape;103;p20" title="Rule Line"/>
          <p:cNvCxnSpPr/>
          <p:nvPr/>
        </p:nvCxnSpPr>
        <p:spPr>
          <a:xfrm>
            <a:off x="9111582" y="571502"/>
            <a:ext cx="0" cy="5275467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1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14" name="Google Shape;114;p11"/>
            <p:cNvSpPr/>
            <p:nvPr/>
          </p:nvSpPr>
          <p:spPr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l" t="t" r="r" b="b"/>
              <a:pathLst>
                <a:path w="3538" h="2158" extrusionOk="0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l" t="t" r="r" b="b"/>
              <a:pathLst>
                <a:path w="3531" h="2158" extrusionOk="0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l" t="t" r="r" b="b"/>
              <a:pathLst>
                <a:path w="2459" h="2158" extrusionOk="0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11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18" name="Google Shape;118;p11"/>
            <p:cNvSpPr/>
            <p:nvPr/>
          </p:nvSpPr>
          <p:spPr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l" t="t" r="r" b="b"/>
              <a:pathLst>
                <a:path w="3071" h="3731" extrusionOk="0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634D27"/>
            </a:solidFill>
            <a:ln>
              <a:noFill/>
            </a:ln>
          </p:spPr>
        </p:sp>
        <p:sp>
          <p:nvSpPr>
            <p:cNvPr id="119" name="Google Shape;119;p11"/>
            <p:cNvSpPr/>
            <p:nvPr/>
          </p:nvSpPr>
          <p:spPr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l" t="t" r="r" b="b"/>
              <a:pathLst>
                <a:path w="2952" h="3492" extrusionOk="0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cxnSp>
          <p:nvCxnSpPr>
            <p:cNvPr id="120" name="Google Shape;120;p11"/>
            <p:cNvCxnSpPr/>
            <p:nvPr/>
          </p:nvCxnSpPr>
          <p:spPr>
            <a:xfrm>
              <a:off x="8013399" y="4629095"/>
              <a:ext cx="694944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1" name="Google Shape;121;p11"/>
          <p:cNvSpPr txBox="1"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DAC5A1"/>
              </a:buClr>
              <a:buSzPts val="3900"/>
              <a:buFont typeface="Century Schoolbook"/>
              <a:buNone/>
              <a:defRPr sz="3900">
                <a:solidFill>
                  <a:srgbClr val="DAC5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rgbClr val="DAC5A1"/>
              </a:buClr>
              <a:buSzPts val="2000"/>
              <a:buNone/>
              <a:defRPr sz="2000">
                <a:solidFill>
                  <a:srgbClr val="DAC5A1"/>
                </a:solidFill>
              </a:defRPr>
            </a:lvl1pPr>
            <a:lvl2pPr lvl="1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2000"/>
              <a:buNone/>
              <a:defRPr sz="2000"/>
            </a:lvl2pPr>
            <a:lvl3pPr lvl="2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1800"/>
              <a:buNone/>
              <a:defRPr sz="1800"/>
            </a:lvl3pPr>
            <a:lvl4pPr lvl="3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1600"/>
              <a:buNone/>
              <a:defRPr sz="1600"/>
            </a:lvl4pPr>
            <a:lvl5pPr lvl="4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1600"/>
              <a:buNone/>
              <a:defRPr sz="1600"/>
            </a:lvl5pPr>
            <a:lvl6pPr lvl="5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/>
            </a:lvl6pPr>
            <a:lvl7pPr lvl="6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/>
            </a:lvl7pPr>
            <a:lvl8pPr lvl="7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/>
            </a:lvl8pPr>
            <a:lvl9pPr lvl="8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dt" idx="10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C5A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1"/>
          <p:cNvSpPr txBox="1">
            <a:spLocks noGrp="1"/>
          </p:cNvSpPr>
          <p:nvPr>
            <p:ph type="ftr" idx="11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C5A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sldNum" idx="12"/>
          </p:nvPr>
        </p:nvSpPr>
        <p:spPr>
          <a:xfrm>
            <a:off x="466432" y="6442524"/>
            <a:ext cx="27553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2"/>
          <p:cNvSpPr/>
          <p:nvPr/>
        </p:nvSpPr>
        <p:spPr>
          <a:xfrm>
            <a:off x="0" y="1"/>
            <a:ext cx="2706681" cy="6858000"/>
          </a:xfrm>
          <a:custGeom>
            <a:avLst/>
            <a:gdLst/>
            <a:ahLst/>
            <a:cxnLst/>
            <a:rect l="l" t="t" r="r" b="b"/>
            <a:pathLst>
              <a:path w="850" h="2159" extrusionOk="0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rgbClr val="B0BABC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/>
          <p:nvPr/>
        </p:nvSpPr>
        <p:spPr>
          <a:xfrm flipH="1">
            <a:off x="9497351" y="1"/>
            <a:ext cx="2706681" cy="6858000"/>
          </a:xfrm>
          <a:custGeom>
            <a:avLst/>
            <a:gdLst/>
            <a:ahLst/>
            <a:cxnLst/>
            <a:rect l="l" t="t" r="r" b="b"/>
            <a:pathLst>
              <a:path w="850" h="2159" extrusionOk="0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rgbClr val="B0BABC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>
            <a:spLocks noGrp="1"/>
          </p:cNvSpPr>
          <p:nvPr>
            <p:ph type="pic" idx="2"/>
          </p:nvPr>
        </p:nvSpPr>
        <p:spPr>
          <a:xfrm>
            <a:off x="0" y="0"/>
            <a:ext cx="8102651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5947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2800"/>
              <a:buFont typeface="Corbel"/>
              <a:buNone/>
              <a:defRPr sz="2800" b="0" i="0" u="none" strike="noStrike" cap="none">
                <a:solidFill>
                  <a:srgbClr val="5947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2400"/>
              <a:buFont typeface="Corbel"/>
              <a:buNone/>
              <a:defRPr sz="2400" b="0" i="1" u="none" strike="noStrike" cap="none">
                <a:solidFill>
                  <a:srgbClr val="5947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5947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2000"/>
              <a:buFont typeface="Corbel"/>
              <a:buNone/>
              <a:defRPr sz="2000" b="0" i="1" u="none" strike="noStrike" cap="none">
                <a:solidFill>
                  <a:srgbClr val="5947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2000"/>
              <a:buFont typeface="Corbel"/>
              <a:buNone/>
              <a:defRPr sz="2000" b="0" i="1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2000"/>
              <a:buFont typeface="Corbel"/>
              <a:buNone/>
              <a:defRPr sz="2000" b="0" i="0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2000"/>
              <a:buFont typeface="Corbel"/>
              <a:buNone/>
              <a:defRPr sz="2000" b="0" i="1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476488" y="3223806"/>
            <a:ext cx="3227832" cy="28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59472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dt" idx="10"/>
          </p:nvPr>
        </p:nvSpPr>
        <p:spPr>
          <a:xfrm>
            <a:off x="8476488" y="6291072"/>
            <a:ext cx="32278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ftr" idx="11"/>
          </p:nvPr>
        </p:nvSpPr>
        <p:spPr>
          <a:xfrm>
            <a:off x="487731" y="6291072"/>
            <a:ext cx="75986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ldNum" idx="12"/>
          </p:nvPr>
        </p:nvSpPr>
        <p:spPr>
          <a:xfrm>
            <a:off x="8476488" y="373607"/>
            <a:ext cx="3227832" cy="8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10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49" name="Google Shape;49;p10"/>
            <p:cNvSpPr/>
            <p:nvPr/>
          </p:nvSpPr>
          <p:spPr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l" t="t" r="r" b="b"/>
              <a:pathLst>
                <a:path w="3538" h="2158" extrusionOk="0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l" t="t" r="r" b="b"/>
              <a:pathLst>
                <a:path w="3531" h="2158" extrusionOk="0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l" t="t" r="r" b="b"/>
              <a:pathLst>
                <a:path w="2459" h="2158" extrusionOk="0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10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53" name="Google Shape;53;p10"/>
            <p:cNvSpPr/>
            <p:nvPr/>
          </p:nvSpPr>
          <p:spPr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l" t="t" r="r" b="b"/>
              <a:pathLst>
                <a:path w="3071" h="3731" extrusionOk="0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634D27"/>
            </a:solidFill>
            <a:ln>
              <a:noFill/>
            </a:ln>
          </p:spPr>
        </p:sp>
        <p:sp>
          <p:nvSpPr>
            <p:cNvPr id="54" name="Google Shape;54;p10"/>
            <p:cNvSpPr/>
            <p:nvPr/>
          </p:nvSpPr>
          <p:spPr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l" t="t" r="r" b="b"/>
              <a:pathLst>
                <a:path w="2952" h="3492" extrusionOk="0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cxnSp>
          <p:nvCxnSpPr>
            <p:cNvPr id="55" name="Google Shape;55;p10"/>
            <p:cNvCxnSpPr/>
            <p:nvPr/>
          </p:nvCxnSpPr>
          <p:spPr>
            <a:xfrm>
              <a:off x="8013399" y="4629095"/>
              <a:ext cx="694944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6" name="Google Shape;56;p10"/>
          <p:cNvSpPr txBox="1"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DAC5A1"/>
              </a:buClr>
              <a:buSzPts val="3900"/>
              <a:buFont typeface="Century Schoolbook"/>
              <a:buNone/>
              <a:defRPr sz="3900">
                <a:solidFill>
                  <a:srgbClr val="DAC5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rgbClr val="DAC5A1"/>
              </a:buClr>
              <a:buSzPts val="2000"/>
              <a:buNone/>
              <a:defRPr sz="2000">
                <a:solidFill>
                  <a:srgbClr val="DAC5A1"/>
                </a:solidFill>
              </a:defRPr>
            </a:lvl1pPr>
            <a:lvl2pPr lvl="1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2000"/>
              <a:buNone/>
              <a:defRPr sz="2000"/>
            </a:lvl2pPr>
            <a:lvl3pPr lvl="2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1800"/>
              <a:buNone/>
              <a:defRPr sz="1800"/>
            </a:lvl3pPr>
            <a:lvl4pPr lvl="3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1600"/>
              <a:buNone/>
              <a:defRPr sz="1600"/>
            </a:lvl4pPr>
            <a:lvl5pPr lvl="4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1600"/>
              <a:buNone/>
              <a:defRPr sz="1600"/>
            </a:lvl5pPr>
            <a:lvl6pPr lvl="5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/>
            </a:lvl6pPr>
            <a:lvl7pPr lvl="6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/>
            </a:lvl7pPr>
            <a:lvl8pPr lvl="7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/>
            </a:lvl8pPr>
            <a:lvl9pPr lvl="8" algn="ctr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973319" y="64425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C5A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2210" y="644252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C5A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66432" y="6442524"/>
            <a:ext cx="275537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DAC5A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2933699" y="2438399"/>
            <a:ext cx="4073552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2"/>
          </p:nvPr>
        </p:nvSpPr>
        <p:spPr>
          <a:xfrm>
            <a:off x="7543751" y="2438399"/>
            <a:ext cx="4160520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2933699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3"/>
          </p:nvPr>
        </p:nvSpPr>
        <p:spPr>
          <a:xfrm>
            <a:off x="7543751" y="2456408"/>
            <a:ext cx="41605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4"/>
          </p:nvPr>
        </p:nvSpPr>
        <p:spPr>
          <a:xfrm>
            <a:off x="7543751" y="3316639"/>
            <a:ext cx="4160520" cy="277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 flipH="1">
            <a:off x="9497351" y="1"/>
            <a:ext cx="2706681" cy="6858000"/>
          </a:xfrm>
          <a:custGeom>
            <a:avLst/>
            <a:gdLst/>
            <a:ahLst/>
            <a:cxnLst/>
            <a:rect l="l" t="t" r="r" b="b"/>
            <a:pathLst>
              <a:path w="850" h="2159" extrusionOk="0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rgbClr val="B0BABC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3400"/>
              <a:buFont typeface="Century Schoolbook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87730" y="441414"/>
            <a:ext cx="7597040" cy="5654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2000"/>
              <a:buChar char="–"/>
              <a:defRPr sz="2000"/>
            </a:lvl1pPr>
            <a:lvl2pPr marL="914400" lvl="1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Char char="–"/>
              <a:defRPr sz="1800"/>
            </a:lvl2pPr>
            <a:lvl3pPr marL="1371600" lvl="2" indent="-3302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600"/>
              <a:buChar char="–"/>
              <a:defRPr sz="1600"/>
            </a:lvl3pPr>
            <a:lvl4pPr marL="1828800" lvl="3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400"/>
              <a:buChar char="–"/>
              <a:defRPr sz="1400"/>
            </a:lvl5pPr>
            <a:lvl6pPr marL="2743200" lvl="5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Char char="–"/>
              <a:defRPr sz="1400"/>
            </a:lvl6pPr>
            <a:lvl7pPr marL="3200400" lvl="6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Char char="–"/>
              <a:defRPr sz="1400"/>
            </a:lvl7pPr>
            <a:lvl8pPr marL="3657600" lvl="7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Char char="–"/>
              <a:defRPr sz="1400"/>
            </a:lvl8pPr>
            <a:lvl9pPr marL="4114800" lvl="8" indent="-3175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Char char="–"/>
              <a:defRPr sz="14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8476488" y="3223803"/>
            <a:ext cx="3227715" cy="287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1000"/>
              </a:lnSpc>
              <a:spcBef>
                <a:spcPts val="1400"/>
              </a:spcBef>
              <a:spcAft>
                <a:spcPts val="0"/>
              </a:spcAft>
              <a:buClr>
                <a:srgbClr val="594723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476555" y="6286500"/>
            <a:ext cx="32277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87730" y="6286500"/>
            <a:ext cx="7597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76488" y="373604"/>
            <a:ext cx="3227715" cy="81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l">
              <a:spcBef>
                <a:spcPts val="0"/>
              </a:spcBef>
              <a:buNone/>
              <a:defRPr sz="4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0" y="1"/>
            <a:ext cx="2706681" cy="6858000"/>
          </a:xfrm>
          <a:custGeom>
            <a:avLst/>
            <a:gdLst/>
            <a:ahLst/>
            <a:cxnLst/>
            <a:rect l="l" t="t" r="r" b="b"/>
            <a:pathLst>
              <a:path w="850" h="2159" extrusionOk="0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rgbClr val="B0BABC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2000"/>
              <a:buFont typeface="Corbel"/>
              <a:buChar char="–"/>
              <a:defRPr sz="2000" b="0" i="0" u="none" strike="noStrike" cap="none">
                <a:solidFill>
                  <a:srgbClr val="5947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800"/>
              <a:buFont typeface="Corbel"/>
              <a:buChar char="–"/>
              <a:defRPr sz="1800" b="0" i="0" u="none" strike="noStrike" cap="none">
                <a:solidFill>
                  <a:srgbClr val="5947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600"/>
              <a:buFont typeface="Corbel"/>
              <a:buChar char="–"/>
              <a:defRPr sz="1600" b="0" i="1" u="none" strike="noStrike" cap="none">
                <a:solidFill>
                  <a:srgbClr val="5947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5947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594723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5947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7" title="Rule Line"/>
          <p:cNvCxnSpPr/>
          <p:nvPr/>
        </p:nvCxnSpPr>
        <p:spPr>
          <a:xfrm>
            <a:off x="2933700" y="2176009"/>
            <a:ext cx="8770571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>
            <a:off x="0" y="1"/>
            <a:ext cx="2706681" cy="6858000"/>
          </a:xfrm>
          <a:custGeom>
            <a:avLst/>
            <a:gdLst/>
            <a:ahLst/>
            <a:cxnLst/>
            <a:rect l="l" t="t" r="r" b="b"/>
            <a:pathLst>
              <a:path w="850" h="2159" extrusionOk="0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rgbClr val="B0BABC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50809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2000"/>
              <a:buFont typeface="Corbel"/>
              <a:buChar char="–"/>
              <a:defRPr sz="2000" b="0" i="0" u="none" strike="noStrike" cap="none">
                <a:solidFill>
                  <a:srgbClr val="05080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1800"/>
              <a:buFont typeface="Corbel"/>
              <a:buChar char="–"/>
              <a:defRPr sz="1800" b="0" i="0" u="none" strike="noStrike" cap="none">
                <a:solidFill>
                  <a:srgbClr val="05080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1600"/>
              <a:buFont typeface="Corbel"/>
              <a:buChar char="–"/>
              <a:defRPr sz="1600" b="0" i="1" u="none" strike="noStrike" cap="none">
                <a:solidFill>
                  <a:srgbClr val="0508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05080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050809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05080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634D27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634D2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dt" idx="10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ftr" idx="11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sldNum" idx="12"/>
          </p:nvPr>
        </p:nvSpPr>
        <p:spPr>
          <a:xfrm>
            <a:off x="512999" y="723328"/>
            <a:ext cx="1884348" cy="60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r" rtl="0">
              <a:spcBef>
                <a:spcPts val="0"/>
              </a:spcBef>
              <a:buNone/>
              <a:defRPr sz="4400" b="0" i="0" u="none" strike="noStrike" cap="none">
                <a:solidFill>
                  <a:srgbClr val="05080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9" title="Rule Line"/>
          <p:cNvCxnSpPr/>
          <p:nvPr/>
        </p:nvCxnSpPr>
        <p:spPr>
          <a:xfrm>
            <a:off x="2933700" y="2176009"/>
            <a:ext cx="8770571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title"/>
          </p:nvPr>
        </p:nvSpPr>
        <p:spPr>
          <a:xfrm>
            <a:off x="3162301" y="1951764"/>
            <a:ext cx="5859724" cy="18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4800"/>
              <a:buFont typeface="Century Schoolbook"/>
              <a:buNone/>
            </a:pPr>
            <a:r>
              <a:rPr lang="en-US" sz="4800">
                <a:solidFill>
                  <a:srgbClr val="1A4E4E"/>
                </a:solidFill>
              </a:rPr>
              <a:t>Make Google Drive Work for You</a:t>
            </a:r>
            <a:endParaRPr sz="4800">
              <a:solidFill>
                <a:srgbClr val="1A4E4E"/>
              </a:solidFill>
            </a:endParaRPr>
          </a:p>
        </p:txBody>
      </p:sp>
      <p:sp>
        <p:nvSpPr>
          <p:cNvPr id="131" name="Google Shape;131;p1"/>
          <p:cNvSpPr txBox="1">
            <a:spLocks noGrp="1"/>
          </p:cNvSpPr>
          <p:nvPr>
            <p:ph type="body" idx="1"/>
          </p:nvPr>
        </p:nvSpPr>
        <p:spPr>
          <a:xfrm>
            <a:off x="3808926" y="4015068"/>
            <a:ext cx="4566474" cy="120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2975"/>
              <a:buNone/>
            </a:pPr>
            <a:r>
              <a:rPr lang="en-US" sz="2975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Skokie Public Library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1785"/>
              <a:buNone/>
            </a:pPr>
            <a:r>
              <a:rPr lang="en-US" sz="1785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By: Ly Nguyen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1785"/>
              <a:buNone/>
            </a:pPr>
            <a:r>
              <a:rPr lang="en-US" sz="1785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Lnguyen@skokielibrary.info</a:t>
            </a:r>
            <a:endParaRPr sz="1785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6A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/>
          <p:nvPr/>
        </p:nvSpPr>
        <p:spPr>
          <a:xfrm>
            <a:off x="7736306" y="878305"/>
            <a:ext cx="403057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introduce yourself</a:t>
            </a: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7820527" y="4884821"/>
            <a:ext cx="38621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interesting fact about yourself?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7820527" y="3354134"/>
            <a:ext cx="351322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thing you want to learn today?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50980"/>
          </a:srgbClr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3"/>
          <p:cNvGrpSpPr/>
          <p:nvPr/>
        </p:nvGrpSpPr>
        <p:grpSpPr>
          <a:xfrm>
            <a:off x="0" y="-405477"/>
            <a:ext cx="12802864" cy="7285922"/>
            <a:chOff x="0" y="-405477"/>
            <a:chExt cx="12802864" cy="7285922"/>
          </a:xfrm>
        </p:grpSpPr>
        <p:pic>
          <p:nvPicPr>
            <p:cNvPr id="144" name="Google Shape;14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405477"/>
              <a:ext cx="6421274" cy="7285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"/>
            <p:cNvPicPr preferRelativeResize="0"/>
            <p:nvPr/>
          </p:nvPicPr>
          <p:blipFill rotWithShape="1">
            <a:blip r:embed="rId3">
              <a:alphaModFix/>
            </a:blip>
            <a:srcRect r="618"/>
            <a:stretch/>
          </p:blipFill>
          <p:spPr>
            <a:xfrm flipH="1">
              <a:off x="6421274" y="-405477"/>
              <a:ext cx="6381590" cy="72859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3"/>
          <p:cNvSpPr/>
          <p:nvPr/>
        </p:nvSpPr>
        <p:spPr>
          <a:xfrm>
            <a:off x="1569496" y="622133"/>
            <a:ext cx="9485100" cy="5230800"/>
          </a:xfrm>
          <a:prstGeom prst="roundRect">
            <a:avLst>
              <a:gd name="adj" fmla="val 16667"/>
            </a:avLst>
          </a:prstGeom>
          <a:solidFill>
            <a:srgbClr val="EEE6D6"/>
          </a:solidFill>
          <a:ln w="28575" cap="flat" cmpd="sng">
            <a:solidFill>
              <a:srgbClr val="614B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2449400" y="968525"/>
            <a:ext cx="79041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We’re Learning Today</a:t>
            </a:r>
            <a:endParaRPr sz="4200" b="1">
              <a:solidFill>
                <a:srgbClr val="59472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2262513" y="2010075"/>
            <a:ext cx="5821500" cy="2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2400"/>
              <a:buFont typeface="Cambria"/>
              <a:buChar char="●"/>
            </a:pPr>
            <a:r>
              <a:rPr lang="en-US" sz="2400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Navigating Google Drive</a:t>
            </a:r>
            <a:endParaRPr sz="2400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2400"/>
              <a:buFont typeface="Cambria"/>
              <a:buChar char="●"/>
            </a:pPr>
            <a:r>
              <a:rPr lang="en-US" sz="2400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Uploading &amp; downloading files</a:t>
            </a:r>
            <a:endParaRPr sz="2400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2400"/>
              <a:buFont typeface="Cambria"/>
              <a:buChar char="●"/>
            </a:pPr>
            <a:r>
              <a:rPr lang="en-US" sz="2400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Creating a new file</a:t>
            </a:r>
            <a:endParaRPr sz="2400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2400"/>
              <a:buFont typeface="Cambria"/>
              <a:buChar char="●"/>
            </a:pPr>
            <a:r>
              <a:rPr lang="en-US" sz="2400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Sharing files</a:t>
            </a:r>
            <a:endParaRPr sz="2400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2400"/>
              <a:buFont typeface="Cambria"/>
              <a:buChar char="●"/>
            </a:pPr>
            <a:r>
              <a:rPr lang="en-US" sz="2400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Organizing with folders</a:t>
            </a:r>
            <a:endParaRPr sz="2400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0613" y="2010087"/>
            <a:ext cx="3783751" cy="283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4050" y="2438400"/>
            <a:ext cx="976924" cy="97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2919470" y="2005070"/>
            <a:ext cx="8967730" cy="3745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3419440" y="262413"/>
            <a:ext cx="7967790" cy="10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594723"/>
              </a:buClr>
              <a:buSzPts val="5400"/>
              <a:buFont typeface="Century Schoolbook"/>
              <a:buNone/>
            </a:pPr>
            <a:r>
              <a:rPr lang="en-US" sz="5400"/>
              <a:t>What is a “cloud drive?”</a:t>
            </a:r>
            <a:endParaRPr sz="5400"/>
          </a:p>
        </p:txBody>
      </p:sp>
      <p:sp>
        <p:nvSpPr>
          <p:cNvPr id="158" name="Google Shape;158;p4"/>
          <p:cNvSpPr txBox="1"/>
          <p:nvPr/>
        </p:nvSpPr>
        <p:spPr>
          <a:xfrm>
            <a:off x="3639757" y="1404905"/>
            <a:ext cx="871667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A “virtual filing cabinet” for all of your documents.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You can create and store documents on the internet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using a browser.</a:t>
            </a:r>
            <a:endParaRPr sz="2400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40" y="2605234"/>
            <a:ext cx="3854095" cy="36495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0" name="Google Shape;160;p4" descr="Microsoft OneDrive For Business Unveil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5441" y="2379643"/>
            <a:ext cx="3397069" cy="20625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1" name="Google Shape;161;p4" descr="Branding - Dropbox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441" y="4708438"/>
            <a:ext cx="3397069" cy="19108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 descr="Clouds clipart - Clip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254" y="246394"/>
            <a:ext cx="3040443" cy="191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2797850" y="507671"/>
            <a:ext cx="83193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59472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Why use a cloud drive?</a:t>
            </a:r>
            <a:endParaRPr sz="5400">
              <a:solidFill>
                <a:srgbClr val="59472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16254" y="2166251"/>
            <a:ext cx="9023684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428750" marR="0" lvl="2" indent="-514350" algn="l" rtl="0"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3200"/>
              <a:buFont typeface="Century Schoolbook"/>
              <a:buAutoNum type="arabicPeriod"/>
            </a:pPr>
            <a:r>
              <a:rPr lang="en-US" sz="3200" b="0" i="0" u="none" strike="noStrike" cap="none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Convenience - access your files from any digital device.</a:t>
            </a:r>
            <a:endParaRPr/>
          </a:p>
          <a:p>
            <a:pPr marL="1428750" marR="0" lvl="2" indent="-514350" algn="l" rtl="0"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3200"/>
              <a:buFont typeface="Century Schoolbook"/>
              <a:buAutoNum type="arabicPeriod"/>
            </a:pPr>
            <a:r>
              <a:rPr lang="en-US" sz="3200" b="0" i="0" u="none" strike="noStrike" cap="none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Back up files so you don’t lose them.</a:t>
            </a:r>
            <a:endParaRPr/>
          </a:p>
          <a:p>
            <a:pPr marL="1428750" marR="0" lvl="2" indent="-514350" algn="l" rtl="0"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3200"/>
              <a:buFont typeface="Century Schoolbook"/>
              <a:buAutoNum type="arabicPeriod"/>
            </a:pPr>
            <a:r>
              <a:rPr lang="en-US" sz="3200" b="0" i="0" u="none" strike="noStrike" cap="none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Save space!</a:t>
            </a:r>
            <a:endParaRPr sz="3200" b="0" i="0" u="none" strike="noStrike" cap="none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428750" marR="0" lvl="2" indent="-514350" algn="l" rtl="0"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3200"/>
              <a:buFont typeface="Century Schoolbook"/>
              <a:buAutoNum type="arabicPeriod"/>
            </a:pPr>
            <a:r>
              <a:rPr lang="en-US" sz="3200" b="0" i="0" u="none" strike="noStrike" cap="none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Automatically save your progress.</a:t>
            </a:r>
            <a:endParaRPr/>
          </a:p>
          <a:p>
            <a:pPr marL="1428750" marR="0" lvl="2" indent="-514350" algn="l" rtl="0"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3200"/>
              <a:buFont typeface="Century Schoolbook"/>
              <a:buAutoNum type="arabicPeriod"/>
            </a:pPr>
            <a:r>
              <a:rPr lang="en-US" sz="3200" b="0" i="0" u="none" strike="noStrike" cap="none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Share your files with others.</a:t>
            </a:r>
            <a:endParaRPr/>
          </a:p>
          <a:p>
            <a:pPr marL="1428750" marR="0" lvl="2" indent="-514350" algn="l" rtl="0">
              <a:spcBef>
                <a:spcPts val="0"/>
              </a:spcBef>
              <a:spcAft>
                <a:spcPts val="0"/>
              </a:spcAft>
              <a:buClr>
                <a:srgbClr val="1A4E4E"/>
              </a:buClr>
              <a:buSzPts val="3200"/>
              <a:buFont typeface="Century Schoolbook"/>
              <a:buAutoNum type="arabicPeriod"/>
            </a:pPr>
            <a:r>
              <a:rPr lang="en-US" sz="3200" b="0" i="0" u="none" strike="noStrike" cap="none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Work on documents with others.</a:t>
            </a:r>
            <a:endParaRPr sz="3200" b="0" i="0" u="none" strike="noStrike" cap="none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b0f1657ad_0_0"/>
          <p:cNvSpPr/>
          <p:nvPr/>
        </p:nvSpPr>
        <p:spPr>
          <a:xfrm>
            <a:off x="5126750" y="3392325"/>
            <a:ext cx="1883700" cy="82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6b0f1657ad_0_0"/>
          <p:cNvSpPr txBox="1"/>
          <p:nvPr/>
        </p:nvSpPr>
        <p:spPr>
          <a:xfrm>
            <a:off x="3058825" y="2492700"/>
            <a:ext cx="5815500" cy="18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1A4E4E"/>
                </a:solidFill>
                <a:latin typeface="Cambria"/>
                <a:ea typeface="Cambria"/>
                <a:cs typeface="Cambria"/>
                <a:sym typeface="Cambria"/>
              </a:rPr>
              <a:t>Let’s get started on Google Drive!</a:t>
            </a:r>
            <a:endParaRPr sz="4800">
              <a:solidFill>
                <a:srgbClr val="1A4E4E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rgbClr val="000000"/>
      </a:dk1>
      <a:lt1>
        <a:srgbClr val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eathered">
  <a:themeElements>
    <a:clrScheme name="Feathered">
      <a:dk1>
        <a:srgbClr val="000000"/>
      </a:dk1>
      <a:lt1>
        <a:srgbClr val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138</Words>
  <Application>Microsoft Office PowerPoint</Application>
  <PresentationFormat>Widescreen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Century Schoolbook</vt:lpstr>
      <vt:lpstr>Corbel</vt:lpstr>
      <vt:lpstr>Cambria</vt:lpstr>
      <vt:lpstr>Calibri</vt:lpstr>
      <vt:lpstr>Arial</vt:lpstr>
      <vt:lpstr>Feathered</vt:lpstr>
      <vt:lpstr>Feathered</vt:lpstr>
      <vt:lpstr>Make Google Drive Work for You</vt:lpstr>
      <vt:lpstr>PowerPoint Presentation</vt:lpstr>
      <vt:lpstr>PowerPoint Presentation</vt:lpstr>
      <vt:lpstr>What is a “cloud drive?”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Google Drive Work for You</dc:title>
  <cp:lastModifiedBy>Ly Nguyen</cp:lastModifiedBy>
  <cp:revision>3</cp:revision>
  <dcterms:created xsi:type="dcterms:W3CDTF">2019-11-04T21:05:46Z</dcterms:created>
  <dcterms:modified xsi:type="dcterms:W3CDTF">2019-11-15T23:14:28Z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