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0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62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Perry Nelson</a:t>
            </a:r>
          </a:p>
          <a:p>
            <a:pPr marL="0" indent="0">
              <a:buNone/>
            </a:pPr>
            <a:r>
              <a:rPr lang="en-US" dirty="0"/>
              <a:t>Information Specialist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Dungeons and </a:t>
            </a:r>
            <a:r>
              <a:rPr lang="en-US" dirty="0" smtClean="0"/>
              <a:t>Dragons: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 Primer</a:t>
            </a:r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Core races: Dwarf, Elf, Halfling, Human, Dragonborn, Gnome, Half-Elf, Half-Orc, Tiefling</a:t>
            </a:r>
          </a:p>
          <a:p>
            <a:r>
              <a:rPr lang="en-US" altLang="ja-JP" dirty="0"/>
              <a:t>Subraces</a:t>
            </a:r>
          </a:p>
          <a:p>
            <a:r>
              <a:rPr lang="en-US" altLang="ja-JP" dirty="0"/>
              <a:t>Stat bumps, languages, proficiencies, 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 Creation: </a:t>
            </a:r>
          </a:p>
          <a:p>
            <a:r>
              <a:rPr lang="en-US" dirty="0"/>
              <a:t>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9FB0C-92D0-4BA7-A4FE-E71755F0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38" y="241978"/>
            <a:ext cx="2335685" cy="33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301968"/>
            <a:ext cx="6910388" cy="2373312"/>
          </a:xfrm>
        </p:spPr>
        <p:txBody>
          <a:bodyPr/>
          <a:lstStyle/>
          <a:p>
            <a:r>
              <a:rPr lang="en-US" altLang="ja-JP" dirty="0"/>
              <a:t>Core stats: Strength, Dexterity, Constitution, Intelligence, Wisdom, Charisma</a:t>
            </a:r>
          </a:p>
          <a:p>
            <a:r>
              <a:rPr lang="en-US" altLang="ja-JP" dirty="0"/>
              <a:t>On a scale from 1-20, with 10 being baseline and modifiers increasing on the even number, thus:</a:t>
            </a:r>
          </a:p>
          <a:p>
            <a:pPr lvl="1"/>
            <a:r>
              <a:rPr lang="en-US" altLang="ja-JP" dirty="0"/>
              <a:t>Charisma score of 14 or 15 means a charisma modifier of +2</a:t>
            </a:r>
          </a:p>
          <a:p>
            <a:pPr lvl="1"/>
            <a:r>
              <a:rPr lang="en-US" altLang="ja-JP" dirty="0"/>
              <a:t>Wisdom score of 4 or 5 means modifier of 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 Creation: </a:t>
            </a:r>
          </a:p>
          <a:p>
            <a:r>
              <a:rPr lang="en-US" dirty="0"/>
              <a:t>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89428-DF4C-4A55-85F5-91D7AA38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15" y="249465"/>
            <a:ext cx="1782914" cy="30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Skill proficiencies</a:t>
            </a:r>
          </a:p>
          <a:p>
            <a:pPr lvl="1"/>
            <a:r>
              <a:rPr lang="en-US" altLang="ja-JP" dirty="0"/>
              <a:t>Proficiency bonus</a:t>
            </a:r>
          </a:p>
          <a:p>
            <a:r>
              <a:rPr lang="en-US" altLang="ja-JP" dirty="0"/>
              <a:t>Tool proficiencies</a:t>
            </a:r>
          </a:p>
          <a:p>
            <a:r>
              <a:rPr lang="en-US" altLang="ja-JP" dirty="0"/>
              <a:t>Language proficiencies</a:t>
            </a:r>
          </a:p>
          <a:p>
            <a:r>
              <a:rPr lang="en-US" altLang="ja-JP" dirty="0"/>
              <a:t>Armor and weapon proficiencies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 Creation: </a:t>
            </a:r>
          </a:p>
          <a:p>
            <a:r>
              <a:rPr lang="en-US" dirty="0"/>
              <a:t>Proficiencies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B074-44FE-48A7-AE9F-8AB86574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67" y="231914"/>
            <a:ext cx="2816565" cy="3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</a:p>
          <a:p>
            <a:r>
              <a:rPr lang="en-US" altLang="ja-JP" dirty="0"/>
              <a:t>Alignment</a:t>
            </a:r>
          </a:p>
          <a:p>
            <a:r>
              <a:rPr lang="en-US" altLang="ja-JP" dirty="0"/>
              <a:t>Feats</a:t>
            </a:r>
          </a:p>
          <a:p>
            <a:r>
              <a:rPr lang="en-US" altLang="ja-JP" dirty="0"/>
              <a:t>Multiclassing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 Creation: </a:t>
            </a:r>
          </a:p>
          <a:p>
            <a:r>
              <a:rPr lang="en-US" dirty="0"/>
              <a:t>Miscellaneous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EA4E92-FB08-4F22-A82D-363AC57B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07" y="195083"/>
            <a:ext cx="2375087" cy="30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0A749-5683-4968-8A64-A515C6ACC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There’s no right way to play D&amp;D!</a:t>
            </a:r>
          </a:p>
          <a:p>
            <a:r>
              <a:rPr lang="en-US" dirty="0"/>
              <a:t>Keep an open mind, ask questions, and always communicate about expectations.</a:t>
            </a:r>
          </a:p>
          <a:p>
            <a:r>
              <a:rPr lang="en-US" dirty="0"/>
              <a:t>In (most) D&amp;D games, there’s not really such a thing as “winning.”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B086-F34C-4D49-9E69-55F82393DC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Also…</a:t>
            </a:r>
          </a:p>
        </p:txBody>
      </p:sp>
    </p:spTree>
    <p:extLst>
      <p:ext uri="{BB962C8B-B14F-4D97-AF65-F5344CB8AC3E}">
        <p14:creationId xmlns:p14="http://schemas.microsoft.com/office/powerpoint/2010/main" val="124370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0A749-5683-4968-8A64-A515C6ACC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DnD</a:t>
            </a:r>
            <a:r>
              <a:rPr lang="en-US" dirty="0"/>
              <a:t> Beyond (especially their new player guide)</a:t>
            </a:r>
          </a:p>
          <a:p>
            <a:r>
              <a:rPr lang="en-US" dirty="0" err="1"/>
              <a:t>Handbooker</a:t>
            </a:r>
            <a:r>
              <a:rPr lang="en-US" dirty="0"/>
              <a:t> Helper videos by Critical Role</a:t>
            </a:r>
          </a:p>
          <a:p>
            <a:r>
              <a:rPr lang="en-US" dirty="0"/>
              <a:t>Rulebooks (at the library)</a:t>
            </a:r>
          </a:p>
          <a:p>
            <a:r>
              <a:rPr lang="en-US" dirty="0"/>
              <a:t>D&amp;D podcasts and </a:t>
            </a:r>
            <a:r>
              <a:rPr lang="en-US" dirty="0" err="1"/>
              <a:t>webseries</a:t>
            </a:r>
            <a:endParaRPr lang="en-US" dirty="0"/>
          </a:p>
          <a:p>
            <a:r>
              <a:rPr lang="en-US" dirty="0"/>
              <a:t>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B086-F34C-4D49-9E69-55F82393DC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Further Resources</a:t>
            </a:r>
          </a:p>
        </p:txBody>
      </p:sp>
    </p:spTree>
    <p:extLst>
      <p:ext uri="{BB962C8B-B14F-4D97-AF65-F5344CB8AC3E}">
        <p14:creationId xmlns:p14="http://schemas.microsoft.com/office/powerpoint/2010/main" val="51201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/handouts </a:t>
            </a:r>
          </a:p>
          <a:p>
            <a:pPr marL="0" indent="0">
              <a:buNone/>
            </a:pPr>
            <a:r>
              <a:rPr lang="en-US" dirty="0"/>
              <a:t>where this presentation will be available </a:t>
            </a:r>
          </a:p>
          <a:p>
            <a:pPr marL="0" indent="0">
              <a:buNone/>
            </a:pPr>
            <a:r>
              <a:rPr lang="en-US" dirty="0"/>
              <a:t>for four 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E93B1-EB78-47BA-8195-AF3065BB8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Tabletop Role-Playing Game (TTRPG)</a:t>
            </a:r>
          </a:p>
          <a:p>
            <a:r>
              <a:rPr lang="en-US" dirty="0"/>
              <a:t>First edition initially published 1974, with the (most recent) fifth edition published 2014</a:t>
            </a:r>
          </a:p>
          <a:p>
            <a:r>
              <a:rPr lang="en-US" dirty="0"/>
              <a:t>Most popular TTRPG today and widely considered to have defined the genre after its initial publication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AB58-957E-4048-8C27-115B240F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the heck </a:t>
            </a:r>
          </a:p>
          <a:p>
            <a:r>
              <a:rPr lang="en-US" dirty="0"/>
              <a:t>is D&amp;D?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B9E37-CA41-492C-881C-66E4C9D9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023" y="459520"/>
            <a:ext cx="3160222" cy="30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It’s fun!</a:t>
            </a:r>
            <a:endParaRPr lang="en-US" altLang="ja-JP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do I care?</a:t>
            </a:r>
          </a:p>
        </p:txBody>
      </p:sp>
    </p:spTree>
    <p:extLst>
      <p:ext uri="{BB962C8B-B14F-4D97-AF65-F5344CB8AC3E}">
        <p14:creationId xmlns:p14="http://schemas.microsoft.com/office/powerpoint/2010/main" val="292570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3700309" cy="2373312"/>
          </a:xfrm>
        </p:spPr>
        <p:txBody>
          <a:bodyPr/>
          <a:lstStyle/>
          <a:p>
            <a:r>
              <a:rPr lang="en-US" altLang="ja-JP" dirty="0"/>
              <a:t>Dungeon/game master (DM/GM) and player characters (PCs)</a:t>
            </a:r>
          </a:p>
          <a:p>
            <a:r>
              <a:rPr lang="en-US" altLang="ja-JP" dirty="0"/>
              <a:t>Character creation</a:t>
            </a:r>
          </a:p>
          <a:p>
            <a:r>
              <a:rPr lang="en-US" altLang="ja-JP" dirty="0"/>
              <a:t>Gameplay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I play?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EE915-5FF3-4E00-8B5C-594F653D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47" y="441488"/>
            <a:ext cx="3073608" cy="40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full set of standard D&amp;D dice consists of 1 d20 (20-sided die), 1 d12, 2 d10 (percentile dice), 1 d8, 1 d6, and 1 d4</a:t>
            </a:r>
          </a:p>
          <a:p>
            <a:r>
              <a:rPr lang="en-US" dirty="0"/>
              <a:t>The most important one is the d20</a:t>
            </a:r>
          </a:p>
          <a:p>
            <a:r>
              <a:rPr lang="en-US" dirty="0"/>
              <a:t>Dice are rolled to, in combination with your character’s skills, decide the outcome of your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Gameplay: </a:t>
            </a:r>
            <a:endParaRPr lang="en-US" dirty="0" smtClean="0"/>
          </a:p>
          <a:p>
            <a:r>
              <a:rPr lang="en-US" dirty="0" smtClean="0"/>
              <a:t>Dice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EDDCB-208B-48C0-96F5-473F4A53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37" y="362888"/>
            <a:ext cx="3483711" cy="32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“I would like to…”</a:t>
            </a:r>
          </a:p>
          <a:p>
            <a:r>
              <a:rPr lang="en-US" dirty="0"/>
              <a:t>D20 roll</a:t>
            </a:r>
          </a:p>
          <a:p>
            <a:r>
              <a:rPr lang="en-US" dirty="0"/>
              <a:t>Skill modifiers</a:t>
            </a:r>
          </a:p>
          <a:p>
            <a:r>
              <a:rPr lang="en-US" dirty="0"/>
              <a:t>Natural 1s and 20s</a:t>
            </a:r>
          </a:p>
          <a:p>
            <a:r>
              <a:rPr lang="en-US" dirty="0"/>
              <a:t>Contested rolls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Gameplay: </a:t>
            </a:r>
          </a:p>
          <a:p>
            <a:r>
              <a:rPr lang="en-US" dirty="0"/>
              <a:t>Ability Checks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A7208-F22B-4D04-9C46-A3419423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26" y="497390"/>
            <a:ext cx="4277651" cy="1769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84316-5699-4754-93A9-ACFE464B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01" y="2675392"/>
            <a:ext cx="3041248" cy="32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496445"/>
            <a:ext cx="6910388" cy="2373312"/>
          </a:xfrm>
        </p:spPr>
        <p:txBody>
          <a:bodyPr/>
          <a:lstStyle/>
          <a:p>
            <a:r>
              <a:rPr lang="en-US" dirty="0"/>
              <a:t>Initiative: when your turn is</a:t>
            </a:r>
          </a:p>
          <a:p>
            <a:r>
              <a:rPr lang="en-US" dirty="0"/>
              <a:t>Movement speed: how far you can go </a:t>
            </a:r>
            <a:endParaRPr lang="en-US" dirty="0" smtClean="0"/>
          </a:p>
          <a:p>
            <a:r>
              <a:rPr lang="en-US" dirty="0" smtClean="0"/>
              <a:t>Hit </a:t>
            </a:r>
            <a:r>
              <a:rPr lang="en-US" dirty="0"/>
              <a:t>points and damage rolls</a:t>
            </a:r>
          </a:p>
          <a:p>
            <a:r>
              <a:rPr lang="en-US" dirty="0"/>
              <a:t>Turn parts: movement, action, bonus action (and sometimes reaction)</a:t>
            </a:r>
          </a:p>
          <a:p>
            <a:r>
              <a:rPr lang="en-US" dirty="0"/>
              <a:t>Armor class (how hard you are to hit), attack rolls (how to hit other people), and saving throws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Gameplay: </a:t>
            </a:r>
          </a:p>
          <a:p>
            <a:r>
              <a:rPr lang="en-US" dirty="0"/>
              <a:t>Combat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92999-21CF-47FF-9D29-28E25EEA6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22" y="285033"/>
            <a:ext cx="3988426" cy="29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 everyone casts spells! Other character types have other skills (with fewer </a:t>
            </a:r>
            <a:r>
              <a:rPr lang="en-US" dirty="0" smtClean="0"/>
              <a:t>rules)</a:t>
            </a:r>
            <a:endParaRPr lang="en-US" dirty="0"/>
          </a:p>
          <a:p>
            <a:r>
              <a:rPr lang="en-US" dirty="0"/>
              <a:t>Spell level, spell slots</a:t>
            </a:r>
          </a:p>
          <a:p>
            <a:r>
              <a:rPr lang="en-US" dirty="0"/>
              <a:t>Prepared casting vs. learned casting</a:t>
            </a:r>
          </a:p>
          <a:p>
            <a:r>
              <a:rPr lang="en-US" dirty="0"/>
              <a:t>Spellcasting ability, saving throws, spell save DC</a:t>
            </a:r>
          </a:p>
          <a:p>
            <a:r>
              <a:rPr lang="en-US" dirty="0"/>
              <a:t>Material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Gameplay: </a:t>
            </a:r>
          </a:p>
          <a:p>
            <a:r>
              <a:rPr lang="en-US" dirty="0"/>
              <a:t>Spellcasting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FC151-5236-41B8-8620-CE500BD5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749" y="220298"/>
            <a:ext cx="2314768" cy="32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Core classes: Barbarian, Bard, Cleric, Druid, Fighter, Monk, Paladin, Ranger, Rogue, Sorcerer, Warlock, Wizard</a:t>
            </a:r>
          </a:p>
          <a:p>
            <a:r>
              <a:rPr lang="en-US" altLang="ja-JP" dirty="0"/>
              <a:t>Spellcasters and partial casters</a:t>
            </a:r>
          </a:p>
          <a:p>
            <a:r>
              <a:rPr lang="en-US" altLang="ja-JP" dirty="0"/>
              <a:t>Subclasses</a:t>
            </a:r>
          </a:p>
          <a:p>
            <a:r>
              <a:rPr lang="en-US" altLang="ja-JP" dirty="0"/>
              <a:t>Character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 Creation: </a:t>
            </a:r>
          </a:p>
          <a:p>
            <a:r>
              <a:rPr lang="en-US" dirty="0"/>
              <a:t>Class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6C487-3FD4-44D0-BF92-B0329174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69" y="428968"/>
            <a:ext cx="2269310" cy="31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77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509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ゴシック</vt:lpstr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Perry Nelson</cp:lastModifiedBy>
  <cp:revision>49</cp:revision>
  <cp:lastPrinted>2015-10-15T13:47:56Z</cp:lastPrinted>
  <dcterms:created xsi:type="dcterms:W3CDTF">2015-10-15T13:25:53Z</dcterms:created>
  <dcterms:modified xsi:type="dcterms:W3CDTF">2019-10-21T14:26:40Z</dcterms:modified>
</cp:coreProperties>
</file>